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Sekcja domyślna" id="{6D879DA9-BB84-4AE6-A67E-E1D0FDD99FEE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9"/>
            <p14:sldId id="280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65E99-B43B-4233-9308-D7B23DAD2962}" type="datetimeFigureOut">
              <a:rPr lang="pl-PL" smtClean="0"/>
              <a:pPr/>
              <a:t>23.04.2019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C8864-B94E-4600-9FFA-8DBBF502FB4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237058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8192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B5FD20E-507B-46DD-845F-6198E1DCB99E}" type="slidenum">
              <a:rPr lang="pl-PL" altLang="pl-PL" smtClean="0">
                <a:latin typeface="Calibri" pitchFamily="34" charset="0"/>
              </a:rPr>
              <a:pPr/>
              <a:t>30</a:t>
            </a:fld>
            <a:endParaRPr lang="pl-PL" altLang="pl-PL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8294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E0FACDE-4324-44B8-8BBA-0CACA108CEDB}" type="slidenum">
              <a:rPr lang="pl-PL" altLang="pl-PL" smtClean="0">
                <a:latin typeface="Calibri" pitchFamily="34" charset="0"/>
              </a:rPr>
              <a:pPr/>
              <a:t>34</a:t>
            </a:fld>
            <a:endParaRPr lang="pl-PL" altLang="pl-PL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oliniow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D17FA3B-C404-4317-B0BC-953931111309}" type="datetimeFigureOut">
              <a:rPr lang="pl-PL" smtClean="0"/>
              <a:pPr/>
              <a:t>23.04.2019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pPr/>
              <a:t>23.04.2019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pPr/>
              <a:t>23.04.2019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pPr/>
              <a:t>23.04.2019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pPr/>
              <a:t>23.04.2019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pPr/>
              <a:t>23.04.2019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pPr/>
              <a:t>23.04.2019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pPr/>
              <a:t>23.04.2019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pPr/>
              <a:t>23.04.2019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pPr/>
              <a:t>23.04.2019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D17FA3B-C404-4317-B0BC-953931111309}" type="datetimeFigureOut">
              <a:rPr lang="pl-PL" smtClean="0"/>
              <a:pPr/>
              <a:t>23.04.2019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oliniow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D17FA3B-C404-4317-B0BC-953931111309}" type="datetimeFigureOut">
              <a:rPr lang="pl-PL" smtClean="0"/>
              <a:pPr/>
              <a:t>23.04.2019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Arkusz_programu_Microsoft_Office_Excel_97_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Arkusz_programu_Microsoft_Office_Excel_97_20032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Arkusz_programu_Microsoft_Office_Excel_97_20033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3168351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Stan bezpieczeństwa przeciwpożarowego </a:t>
            </a:r>
            <a:br>
              <a:rPr lang="pl-PL" dirty="0" smtClean="0"/>
            </a:br>
            <a:r>
              <a:rPr lang="pl-PL" dirty="0" smtClean="0"/>
              <a:t>i przeciwpowodziowego </a:t>
            </a:r>
            <a:br>
              <a:rPr lang="pl-PL" dirty="0" smtClean="0"/>
            </a:br>
            <a:r>
              <a:rPr lang="pl-PL" dirty="0" smtClean="0"/>
              <a:t>na terenie powiatu śremskiego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KOMENDA POWIATOWA</a:t>
            </a:r>
          </a:p>
          <a:p>
            <a:r>
              <a:rPr lang="pl-PL" dirty="0" smtClean="0"/>
              <a:t>PAŃSTWOWEJ STRAŻY POŻARNEJ</a:t>
            </a:r>
          </a:p>
          <a:p>
            <a:r>
              <a:rPr lang="pl-PL" dirty="0"/>
              <a:t>w</a:t>
            </a:r>
            <a:r>
              <a:rPr lang="pl-PL" dirty="0" smtClean="0"/>
              <a:t> Śremie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81598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2204864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pl-PL" dirty="0"/>
              <a:t>Powiat Śremski jest położony w Nizinie Wielkopolskiej na skraju Pojezierza Leszczyńskiego i zajmuje zachodnią część środkowej dzielnicy rolniczo – </a:t>
            </a:r>
            <a:r>
              <a:rPr lang="pl-PL" dirty="0" smtClean="0"/>
              <a:t>klimatycznej, która </a:t>
            </a:r>
            <a:r>
              <a:rPr lang="pl-PL" dirty="0"/>
              <a:t>należy do najuboższych w opady atmosferyczne. Średni opad roczny wynosi 485 mm, natomiast w okresie wegetacyjnym ( od kwietnia do września), </a:t>
            </a:r>
            <a:r>
              <a:rPr lang="pl-PL" dirty="0" smtClean="0"/>
              <a:t>300 </a:t>
            </a:r>
            <a:r>
              <a:rPr lang="pl-PL" dirty="0"/>
              <a:t>mm</a:t>
            </a:r>
            <a:r>
              <a:rPr lang="pl-PL" dirty="0" smtClean="0"/>
              <a:t>.</a:t>
            </a:r>
          </a:p>
          <a:p>
            <a:pPr marL="0" lvl="0" indent="0">
              <a:buNone/>
            </a:pPr>
            <a:r>
              <a:rPr lang="pl-PL" dirty="0"/>
              <a:t>W celu zminimalizowania skutków wysokich stanów wód dla rzeki Warty, na terenie powiatu występują tereny zalewowe – poldery, których wielkość wynosi ok. 12 km</a:t>
            </a:r>
            <a:r>
              <a:rPr lang="pl-PL" baseline="30000" dirty="0"/>
              <a:t>2</a:t>
            </a:r>
            <a:r>
              <a:rPr lang="pl-PL" dirty="0"/>
              <a:t>, co przy średnim poziomie ok. 0,5 m. daje pojemność 60 mln. m</a:t>
            </a:r>
            <a:r>
              <a:rPr lang="pl-PL" baseline="30000" dirty="0"/>
              <a:t>3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Bezpieczeństwo przeciwpożarowe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przeciwpowodziowe</a:t>
            </a:r>
          </a:p>
        </p:txBody>
      </p:sp>
    </p:spTree>
    <p:extLst>
      <p:ext uri="{BB962C8B-B14F-4D97-AF65-F5344CB8AC3E}">
        <p14:creationId xmlns="" xmlns:p14="http://schemas.microsoft.com/office/powerpoint/2010/main" val="159058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pl-PL" sz="2000" dirty="0"/>
              <a:t>Jednak w sytuacji znacznych opadów atmosferycznych, przy utrzymującym się wysokim poziomie wód, kiedy przepusty nie odprowadzają wód opadowych, mogą zostać zalane lub podtopione uprawy rolnicze wg niżej przedstawionego zestawienia</a:t>
            </a:r>
            <a:r>
              <a:rPr lang="pl-PL" sz="2400" dirty="0"/>
              <a:t>.</a:t>
            </a: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1161379"/>
              </p:ext>
            </p:extLst>
          </p:nvPr>
        </p:nvGraphicFramePr>
        <p:xfrm>
          <a:off x="1115616" y="1916832"/>
          <a:ext cx="6772542" cy="44759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2787"/>
                <a:gridCol w="2226310"/>
                <a:gridCol w="684530"/>
                <a:gridCol w="666115"/>
                <a:gridCol w="652145"/>
                <a:gridCol w="610235"/>
                <a:gridCol w="820420"/>
              </a:tblGrid>
              <a:tr h="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L.p.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Gmina / obiekt - zlewnia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Zalane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Podtopione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Uwagi.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Użytki rolne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Użytki zielone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Użytki rolne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Użytki  zielone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Gminy: Dolsk, Książ,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Zlewnia- „Kość.K.Obry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65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300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60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Gminy: Śrem, Dolsk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Zlewnia- „Dobczyn- Chrząstowo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Gminy: Śrem, Brodnica,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Zlewnia-„Szymanowo – Grzybno”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100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Gmina Książ Wlkp.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Zlewnia-„Konarskie – Łężek”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12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75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130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Gmina Książ Wlkp.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Zlewnia- „</a:t>
                      </a:r>
                      <a:r>
                        <a:rPr lang="pl-PL" sz="1200" dirty="0" err="1">
                          <a:effectLst/>
                        </a:rPr>
                        <a:t>Hermaniec</a:t>
                      </a:r>
                      <a:r>
                        <a:rPr lang="pl-PL" sz="1200" dirty="0">
                          <a:effectLst/>
                        </a:rPr>
                        <a:t>”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35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6.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Gmina Śrem,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Zlewnia- „Grzemysławski”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8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7.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Gmina Dolsk,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Zlewnia- „Dolsk”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</a:rPr>
                        <a:t>Razem zlewnie kanałów: 1.395 ha</a:t>
                      </a:r>
                      <a:endParaRPr lang="pl-PL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</a:rPr>
                        <a:t>165</a:t>
                      </a:r>
                      <a:endParaRPr lang="pl-PL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</a:rPr>
                        <a:t>535</a:t>
                      </a:r>
                      <a:endParaRPr lang="pl-PL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</a:rPr>
                        <a:t>180</a:t>
                      </a:r>
                      <a:endParaRPr lang="pl-PL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515</a:t>
                      </a:r>
                      <a:endParaRPr lang="pl-PL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4525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8.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Gminy Śrem, Książ Wlkp.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Zlewnia- „Rzeka Warta”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75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800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80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Ogółem powiat: 2.550 ha</a:t>
                      </a:r>
                      <a:endParaRPr lang="pl-PL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</a:rPr>
                        <a:t>240</a:t>
                      </a:r>
                      <a:endParaRPr lang="pl-PL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</a:rPr>
                        <a:t>1335</a:t>
                      </a:r>
                      <a:endParaRPr lang="pl-PL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</a:rPr>
                        <a:t>260</a:t>
                      </a:r>
                      <a:endParaRPr lang="pl-PL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715</a:t>
                      </a:r>
                      <a:endParaRPr lang="pl-PL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 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7502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pl-PL" dirty="0"/>
              <a:t>Na terenie miasta Śrem na lewym brzegu rzeki Warty </a:t>
            </a:r>
            <a:r>
              <a:rPr lang="pl-PL" dirty="0" smtClean="0"/>
              <a:t>jest pompownia „Śrem”. </a:t>
            </a:r>
            <a:r>
              <a:rPr lang="pl-PL" dirty="0"/>
              <a:t>Z</a:t>
            </a:r>
            <a:r>
              <a:rPr lang="pl-PL" dirty="0" smtClean="0"/>
              <a:t>lokalizowana </a:t>
            </a:r>
            <a:r>
              <a:rPr lang="pl-PL" dirty="0"/>
              <a:t>jest przy korycie rzeki, ujęcie stanowi zatoka o szer.10-20m ze skarpami ubezpieczonymi narzutem kamiennym. Pompownia ta jest wyposażona w cztery pompy z silnikami elektrycznymi 500kw. Wydajność każdej pompy 1,8 m</a:t>
            </a:r>
            <a:r>
              <a:rPr lang="pl-PL" baseline="30000" dirty="0"/>
              <a:t>3</a:t>
            </a:r>
            <a:r>
              <a:rPr lang="pl-PL" dirty="0"/>
              <a:t>/s.</a:t>
            </a:r>
          </a:p>
          <a:p>
            <a:pPr marL="0" indent="0" algn="just">
              <a:buNone/>
            </a:pPr>
            <a:r>
              <a:rPr lang="pl-PL" dirty="0"/>
              <a:t>W celu pewnego zabezpieczenia w odprowadzaniu wody w okresie wysokich stanów wody na rz. Warcie i zlewni kanału </a:t>
            </a:r>
            <a:r>
              <a:rPr lang="pl-PL" dirty="0" err="1"/>
              <a:t>Hermaniec</a:t>
            </a:r>
            <a:r>
              <a:rPr lang="pl-PL" dirty="0"/>
              <a:t>, na lewym brzegu rzeki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miejscowości Zaborowo jest zlokalizowana przepompownia wyposażona w dwa agregaty pompowe typ PR-17,5, średnica wylotu 400mm, pompa śmigłowa-pionowa o wydajności 1080 m</a:t>
            </a:r>
            <a:r>
              <a:rPr lang="pl-PL" baseline="30000" dirty="0"/>
              <a:t>3</a:t>
            </a:r>
            <a:r>
              <a:rPr lang="pl-PL" dirty="0"/>
              <a:t>/h.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Bezpieczeństwo przeciwpożarowe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przeciwpowodziowe</a:t>
            </a:r>
          </a:p>
        </p:txBody>
      </p:sp>
    </p:spTree>
    <p:extLst>
      <p:ext uri="{BB962C8B-B14F-4D97-AF65-F5344CB8AC3E}">
        <p14:creationId xmlns="" xmlns:p14="http://schemas.microsoft.com/office/powerpoint/2010/main" val="86656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2060848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Na terenie powiatu, poza rzeką Warta, nie występują cieki wodne, dla których ustalono poziomy ostrzegawcze i alarmowe.</a:t>
            </a:r>
          </a:p>
          <a:p>
            <a:pPr marL="0" indent="0">
              <a:buNone/>
            </a:pPr>
            <a:r>
              <a:rPr lang="pl-PL" dirty="0"/>
              <a:t>Dla rz. Warta, ustalony poziom: </a:t>
            </a:r>
          </a:p>
          <a:p>
            <a:pPr lvl="0"/>
            <a:r>
              <a:rPr lang="pl-PL" b="1" dirty="0"/>
              <a:t>ostrzegawczy to 4 m</a:t>
            </a:r>
            <a:r>
              <a:rPr lang="pl-PL" dirty="0"/>
              <a:t> </a:t>
            </a:r>
          </a:p>
          <a:p>
            <a:pPr lvl="0"/>
            <a:r>
              <a:rPr lang="pl-PL" b="1" dirty="0"/>
              <a:t>alarmowy poziom wód to 4,5 m</a:t>
            </a:r>
            <a:r>
              <a:rPr lang="pl-PL" dirty="0"/>
              <a:t>. mierzone na wodowskazie Śrem.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 </a:t>
            </a:r>
            <a:r>
              <a:rPr lang="pl-PL" b="1" u="sng" dirty="0" smtClean="0"/>
              <a:t>Realne </a:t>
            </a:r>
            <a:r>
              <a:rPr lang="pl-PL" b="1" u="sng" dirty="0"/>
              <a:t>zagrożenia dla terenów powiatu śremskiego mogą wystąpić przy poziomie wody w rz. Warcie </a:t>
            </a:r>
            <a:r>
              <a:rPr lang="pl-PL" b="1" u="sng" dirty="0" smtClean="0"/>
              <a:t/>
            </a:r>
            <a:br>
              <a:rPr lang="pl-PL" b="1" u="sng" dirty="0" smtClean="0"/>
            </a:br>
            <a:r>
              <a:rPr lang="pl-PL" b="1" u="sng" dirty="0" smtClean="0"/>
              <a:t>w </a:t>
            </a:r>
            <a:r>
              <a:rPr lang="pl-PL" b="1" u="sng" dirty="0"/>
              <a:t>wielkości 5,7 m.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Bezpieczeństwo przeciwpożarowe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przeciwpowodziowe</a:t>
            </a:r>
          </a:p>
        </p:txBody>
      </p:sp>
    </p:spTree>
    <p:extLst>
      <p:ext uri="{BB962C8B-B14F-4D97-AF65-F5344CB8AC3E}">
        <p14:creationId xmlns="" xmlns:p14="http://schemas.microsoft.com/office/powerpoint/2010/main" val="390870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51411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dirty="0"/>
              <a:t>Wały przeciwpowodziowe występują dla rzeki Warta, które chronią dolinę Śrem, Śrem – Wójtostwo, </a:t>
            </a:r>
            <a:r>
              <a:rPr lang="pl-PL" sz="2400" dirty="0" err="1"/>
              <a:t>Świączyń</a:t>
            </a:r>
            <a:r>
              <a:rPr lang="pl-PL" sz="2400" dirty="0"/>
              <a:t>.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2200" dirty="0" smtClean="0"/>
          </a:p>
          <a:p>
            <a:pPr marL="0" indent="0" algn="just">
              <a:buNone/>
            </a:pPr>
            <a:r>
              <a:rPr lang="pl-PL" sz="2200" dirty="0" smtClean="0"/>
              <a:t>Razem </a:t>
            </a:r>
            <a:r>
              <a:rPr lang="pl-PL" sz="2200" dirty="0"/>
              <a:t>występuje 29 różnych budowli z czego wszystkie są w IV klasie ważności w tym tylko jeden obiekt jest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o </a:t>
            </a:r>
            <a:r>
              <a:rPr lang="pl-PL" sz="2200" dirty="0"/>
              <a:t>szczególnym znaczeniu tj. przepust z piętrzeniem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w </a:t>
            </a:r>
            <a:r>
              <a:rPr lang="pl-PL" sz="2200" dirty="0"/>
              <a:t>m. </a:t>
            </a:r>
            <a:r>
              <a:rPr lang="pl-PL" sz="2200" dirty="0" err="1"/>
              <a:t>Grzybno</a:t>
            </a:r>
            <a:r>
              <a:rPr lang="pl-PL" sz="2200" dirty="0"/>
              <a:t> kanału Szymanowo – </a:t>
            </a:r>
            <a:r>
              <a:rPr lang="pl-PL" sz="2200" dirty="0" err="1"/>
              <a:t>Grzybno</a:t>
            </a:r>
            <a:r>
              <a:rPr lang="pl-PL" sz="2200" dirty="0"/>
              <a:t>. Ta właśnie budowla decyduje w znacznym stopniu o podtopieniach w m. </a:t>
            </a:r>
            <a:r>
              <a:rPr lang="pl-PL" sz="2200" dirty="0" err="1"/>
              <a:t>Pucołowo</a:t>
            </a:r>
            <a:r>
              <a:rPr lang="pl-PL" sz="2200" dirty="0"/>
              <a:t> z zagrożeniem dla ruchu kołowego na trasie Śrem – Czempiń.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Bezpieczeństwo przeciwpożarowe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przeciwpowodziowe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31432941"/>
              </p:ext>
            </p:extLst>
          </p:nvPr>
        </p:nvGraphicFramePr>
        <p:xfrm>
          <a:off x="428597" y="2348880"/>
          <a:ext cx="7599787" cy="2006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2213"/>
                <a:gridCol w="1577028"/>
                <a:gridCol w="1045062"/>
                <a:gridCol w="804117"/>
                <a:gridCol w="969586"/>
                <a:gridCol w="1151746"/>
                <a:gridCol w="158003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L.p.</a:t>
                      </a:r>
                      <a:endParaRPr lang="pl-PL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</a:rPr>
                        <a:t>Lokalizacja/dolina</a:t>
                      </a:r>
                      <a:endParaRPr lang="pl-PL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effectLst/>
                        </a:rPr>
                        <a:t>Długość [</a:t>
                      </a:r>
                      <a:r>
                        <a:rPr lang="pl-PL" sz="1200" b="1" dirty="0">
                          <a:effectLst/>
                        </a:rPr>
                        <a:t>km]</a:t>
                      </a:r>
                      <a:endParaRPr lang="pl-PL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</a:rPr>
                        <a:t>Rok zał.</a:t>
                      </a:r>
                      <a:endParaRPr lang="pl-PL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</a:rPr>
                        <a:t>Stan techn.</a:t>
                      </a:r>
                      <a:endParaRPr lang="pl-PL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effectLst/>
                        </a:rPr>
                        <a:t>Powierzchnia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effectLst/>
                        </a:rPr>
                        <a:t>chroniona</a:t>
                      </a:r>
                      <a:endParaRPr lang="pl-PL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Uwagi</a:t>
                      </a:r>
                      <a:endParaRPr lang="pl-PL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1.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Warta, D.Śrem,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P – 5,2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1953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Zadowalaj.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297 ha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Ochrona m.Śrem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30480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Warta, Dolina  Śrem-Wójtostwo-Świączyń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L – 27,6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1933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Zadowalaj.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5241 ha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Ochrona m.Śrem, gminy Śrem i Książ Wlkp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5715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Zarząd obwałowaniami z poz. 1 i 2 sprawuje WZMiUW w Poznaniu, Inspektorat w Śremie.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1590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Kanał „ulgi” rzeki Warta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L – 4,47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1962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Zadowalaj.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297 ha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Ochrona m. Śrem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3175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Zarząd sprawuje Regionalny Zarząd Gospodarki Wodnej w Poznaniu, Nadzór wodny w Śremie. 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9112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 smtClean="0"/>
              <a:t>Ocena zdarzeń związanych z opadami podtopieniami w 2018 roku.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Śrem – 7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Mchy – 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Włościejewki – 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Chwałkowo Kościelne – 4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Psarskie – 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Zbrudzewo – 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Dolsk – 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Książ Wlkp. – 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Chrząstowo – 9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Kołacin – 4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Małachowo – 1</a:t>
            </a:r>
          </a:p>
          <a:p>
            <a:pPr marL="0" indent="0">
              <a:buNone/>
            </a:pPr>
            <a:r>
              <a:rPr lang="pl-PL" b="1" dirty="0" smtClean="0"/>
              <a:t>ŁĄCZNIE 32 zdarzenia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dirty="0" smtClean="0"/>
          </a:p>
          <a:p>
            <a:pPr>
              <a:buFont typeface="Wingdings" panose="05000000000000000000" pitchFamily="2" charset="2"/>
              <a:buChar char="§"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Bezpieczeństwo przeciwpożarowe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przeciwpowodziowe</a:t>
            </a:r>
          </a:p>
        </p:txBody>
      </p:sp>
    </p:spTree>
    <p:extLst>
      <p:ext uri="{BB962C8B-B14F-4D97-AF65-F5344CB8AC3E}">
        <p14:creationId xmlns="" xmlns:p14="http://schemas.microsoft.com/office/powerpoint/2010/main" val="14577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Wszystkie zdarzenia związane z opadami atmosferycznymi.</a:t>
            </a:r>
          </a:p>
          <a:p>
            <a:pPr marL="0" indent="0">
              <a:buNone/>
            </a:pPr>
            <a:r>
              <a:rPr lang="pl-PL" dirty="0" smtClean="0"/>
              <a:t>Działania prowadzono w: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Budynki </a:t>
            </a:r>
            <a:r>
              <a:rPr lang="pl-PL" dirty="0" err="1" smtClean="0"/>
              <a:t>użyt.publicznej</a:t>
            </a:r>
            <a:r>
              <a:rPr lang="pl-PL" dirty="0" smtClean="0"/>
              <a:t> – 3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Budynki </a:t>
            </a:r>
            <a:r>
              <a:rPr lang="pl-PL" dirty="0" err="1" smtClean="0"/>
              <a:t>zam.zbiorowego</a:t>
            </a:r>
            <a:r>
              <a:rPr lang="pl-PL" dirty="0" smtClean="0"/>
              <a:t> – 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Gospodarstwa rolne – 4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Budynki mieszkalne – 17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Budynki </a:t>
            </a:r>
            <a:r>
              <a:rPr lang="pl-PL" dirty="0" err="1" smtClean="0"/>
              <a:t>prod</a:t>
            </a:r>
            <a:r>
              <a:rPr lang="pl-PL" dirty="0" smtClean="0"/>
              <a:t>. – magazynowe – 3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Szlaki komunikacyjne – 3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Bezpieczeństwo przeciwpożarowe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przeciwpowodziowe</a:t>
            </a:r>
          </a:p>
        </p:txBody>
      </p:sp>
    </p:spTree>
    <p:extLst>
      <p:ext uri="{BB962C8B-B14F-4D97-AF65-F5344CB8AC3E}">
        <p14:creationId xmlns="" xmlns:p14="http://schemas.microsoft.com/office/powerpoint/2010/main" val="139091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514116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pl-PL" dirty="0" smtClean="0"/>
              <a:t>Tereny </a:t>
            </a:r>
            <a:r>
              <a:rPr lang="pl-PL" dirty="0"/>
              <a:t>zalewowe występują w zasięgu zlewni kanałów i rzeki Warty. Tereny ujęte w powyższym wykazie obejmują obszary możliwych zagrożeń opadowych i roztopowych.</a:t>
            </a:r>
          </a:p>
          <a:p>
            <a:pPr marL="0" indent="0" algn="just">
              <a:buNone/>
            </a:pPr>
            <a:r>
              <a:rPr lang="pl-PL" dirty="0"/>
              <a:t>W sytuacji zagrożeń powodziowych wywołanych wystąpieniem wód </a:t>
            </a:r>
            <a:r>
              <a:rPr lang="pl-PL" dirty="0" smtClean="0"/>
              <a:t>50 </a:t>
            </a:r>
            <a:r>
              <a:rPr lang="pl-PL" dirty="0"/>
              <a:t>– 100 letniej, w tym uszkodzenie obwałowań, wartości podane w tabeli należy zwiększyć </a:t>
            </a:r>
            <a:r>
              <a:rPr lang="pl-PL" dirty="0" smtClean="0"/>
              <a:t>o </a:t>
            </a:r>
            <a:r>
              <a:rPr lang="pl-PL" dirty="0"/>
              <a:t>100% i będą one wówczas obejmować tereny zabudowane dla miejscowości gminy Śrem, Książ </a:t>
            </a:r>
            <a:r>
              <a:rPr lang="pl-PL" dirty="0" err="1"/>
              <a:t>Wlkp</a:t>
            </a:r>
            <a:r>
              <a:rPr lang="pl-PL" dirty="0"/>
              <a:t>, Brodnica i </a:t>
            </a:r>
            <a:r>
              <a:rPr lang="pl-PL" dirty="0" smtClean="0"/>
              <a:t>dla m</a:t>
            </a:r>
            <a:r>
              <a:rPr lang="pl-PL" dirty="0"/>
              <a:t>. Śrem. Ogółem w przedziale 5 – 6 tys. ha.</a:t>
            </a:r>
          </a:p>
          <a:p>
            <a:pPr marL="0" indent="0" algn="just">
              <a:buNone/>
            </a:pPr>
            <a:r>
              <a:rPr lang="pl-PL" dirty="0"/>
              <a:t>Dla rozładowania fali powodziowej oraz dla obniżenia poziomu rz. Warty, występuje możliwość wykorzystania dwóch zbiorników retencyjnych z zaporą hydrotechniczną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m. Psarskie. W Powiatowym Planie Ratowniczym opisano jako stawy A i B oraz możliwość wykorzystania przepompowni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m. Śrem. Łączna wielkość obu zbiorników to 60 ha, średnio każdy po 30 ha. Możliwość piętrzenia wody w tych zbiornikach to wysokość średnia 1,5 m. daje to możliwość gromadzenia łącznej ilości 990 tys. m</a:t>
            </a:r>
            <a:r>
              <a:rPr lang="pl-PL" baseline="30000" dirty="0"/>
              <a:t>3</a:t>
            </a:r>
            <a:r>
              <a:rPr lang="pl-PL" dirty="0"/>
              <a:t>. wody.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Bezpieczeństwo przeciwpożarowe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przeciwpowodziowe</a:t>
            </a:r>
          </a:p>
        </p:txBody>
      </p:sp>
    </p:spTree>
    <p:extLst>
      <p:ext uri="{BB962C8B-B14F-4D97-AF65-F5344CB8AC3E}">
        <p14:creationId xmlns="" xmlns:p14="http://schemas.microsoft.com/office/powerpoint/2010/main" val="52017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484784"/>
            <a:ext cx="8579296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Wykaz zagrożonych obiektów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sz="2000" dirty="0" smtClean="0"/>
          </a:p>
          <a:p>
            <a:pPr marL="0" indent="0">
              <a:buNone/>
            </a:pPr>
            <a:endParaRPr lang="pl-PL" sz="2000" dirty="0"/>
          </a:p>
          <a:p>
            <a:pPr marL="0" indent="0" algn="just">
              <a:buNone/>
            </a:pPr>
            <a:r>
              <a:rPr lang="pl-PL" sz="2000" dirty="0" smtClean="0"/>
              <a:t>Kwalifikując obiekty do powyższego wykazu, uwzględniano następujące rodzaje obiektów: użyteczności publicznej, zamieszkania zbiorowego oraz inne obiekty o zagrożeniu </a:t>
            </a:r>
          </a:p>
          <a:p>
            <a:pPr marL="0" indent="0" algn="just">
              <a:buNone/>
            </a:pPr>
            <a:r>
              <a:rPr lang="pl-PL" sz="2000" dirty="0" smtClean="0"/>
              <a:t>wynikającym z oddziaływania wód podczas powodzi.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Bezpieczeństwo przeciwpożarowe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przeciwpowodziowe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41513749"/>
              </p:ext>
            </p:extLst>
          </p:nvPr>
        </p:nvGraphicFramePr>
        <p:xfrm>
          <a:off x="611560" y="2003982"/>
          <a:ext cx="7632849" cy="31532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6492"/>
                <a:gridCol w="2107509"/>
                <a:gridCol w="1269504"/>
                <a:gridCol w="1269504"/>
                <a:gridCol w="1412781"/>
                <a:gridCol w="1127059"/>
              </a:tblGrid>
              <a:tr h="5400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L.p.</a:t>
                      </a:r>
                      <a:endParaRPr lang="pl-PL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Rodzaj budynku - obiektu</a:t>
                      </a:r>
                      <a:endParaRPr lang="pl-PL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Miejscowość</a:t>
                      </a:r>
                      <a:endParaRPr lang="pl-PL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Ilość osób do ewakuacji</a:t>
                      </a:r>
                      <a:endParaRPr lang="pl-PL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Rodzaj innych zagrożeń</a:t>
                      </a:r>
                      <a:endParaRPr lang="pl-PL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Uwagi.</a:t>
                      </a:r>
                      <a:endParaRPr lang="pl-PL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Zespół Szkół Zaw.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Śrem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270</a:t>
                      </a:r>
                      <a:endParaRPr lang="pl-PL" sz="1200" dirty="0">
                        <a:effectLst/>
                        <a:latin typeface="Arial Unicode MS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effectLst/>
                        </a:rPr>
                        <a:t>Ob.użyt</a:t>
                      </a:r>
                      <a:r>
                        <a:rPr lang="pl-PL" sz="1200" dirty="0">
                          <a:effectLst/>
                        </a:rPr>
                        <a:t>. </a:t>
                      </a:r>
                      <a:r>
                        <a:rPr lang="pl-PL" sz="1200" dirty="0" err="1">
                          <a:effectLst/>
                        </a:rPr>
                        <a:t>publ</a:t>
                      </a:r>
                      <a:r>
                        <a:rPr lang="pl-PL" sz="1200" dirty="0">
                          <a:effectLst/>
                        </a:rPr>
                        <a:t>.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 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Zespół Szkół Specj.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Śrem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100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Ob.użyt. publ.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Zespół Szkół Ekonom.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Śrem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230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Ob.użyt. publ.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5400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Hurtownia „Chemikum”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Śrem, ul.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Popiełuszki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Chem. środki ochr. roślin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Kościół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Jaszkowo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-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Obiekt zabytk.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6.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Kościół 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Gogolewo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-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Obiekt zabytk.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7.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Cmentarz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Jaszkowo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-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Zagr. środow.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270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8.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Cmentarz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Gogolewo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-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Zagr. środow.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540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9.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ZP „AKRYLMED”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Konarzyce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6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Środki chem.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 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0459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dirty="0" smtClean="0"/>
              <a:t>Wnioski:</a:t>
            </a:r>
          </a:p>
          <a:p>
            <a:pPr algn="just"/>
            <a:r>
              <a:rPr lang="pl-PL" dirty="0"/>
              <a:t>Zagrożenie powodziowe dla doliny Warty a zwłaszcza dla Śremu, zasadniczo wynika </a:t>
            </a:r>
            <a:r>
              <a:rPr lang="pl-PL" dirty="0" smtClean="0"/>
              <a:t>z </a:t>
            </a:r>
            <a:r>
              <a:rPr lang="pl-PL" dirty="0"/>
              <a:t>poziomu wody rz. Warta. Ustalony poziom wód, ostrzegawczy 4,0 m.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alarmowy 4,5 m. jest osiągany średnio, co dwa lata. Przekraczanie tych poziomów nie musi wiązać się, z koniecznością podejmowania działań interwencyjnych lub chociażby zabezpieczających. Ostatnio podejmowane działania, związane z umacnianiem wałów ochronnych, były prowadzone w 2016 roku w Śremie, w 1979 roku, na terenie gminy Książ Wlkp., gdy poziom stanu wody na Warcie osiągnął 5,52 </a:t>
            </a:r>
            <a:r>
              <a:rPr lang="pl-PL" dirty="0" smtClean="0"/>
              <a:t>m</a:t>
            </a:r>
            <a:r>
              <a:rPr lang="pl-PL" dirty="0"/>
              <a:t>. Równie niebezpieczny poziom wody wystąpił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1982 roku, gdy wodowskaz wskazywał 5,56 m.</a:t>
            </a:r>
          </a:p>
          <a:p>
            <a:pPr algn="just"/>
            <a:r>
              <a:rPr lang="pl-PL" dirty="0"/>
              <a:t>Największe zagrożenie dla m. Śrem, wystąpiło w 1924 roku, gdy przez koryto rzeki przepływało 1526 m</a:t>
            </a:r>
            <a:r>
              <a:rPr lang="pl-PL" baseline="30000" dirty="0"/>
              <a:t>3</a:t>
            </a:r>
            <a:r>
              <a:rPr lang="pl-PL" dirty="0"/>
              <a:t> wody w czasie 1 sekundy. Jest to wielkość prawie dwukrotnie mniejsza niż w dniu </a:t>
            </a:r>
            <a:r>
              <a:rPr lang="pl-PL" dirty="0" smtClean="0"/>
              <a:t>2 </a:t>
            </a:r>
            <a:r>
              <a:rPr lang="pl-PL" dirty="0"/>
              <a:t>kwietnia 1979 roku, gdzie przy stanie 5.52 m. natężenie przepływu wynosiło 826 m</a:t>
            </a:r>
            <a:r>
              <a:rPr lang="pl-PL" baseline="30000" dirty="0"/>
              <a:t>3</a:t>
            </a:r>
            <a:r>
              <a:rPr lang="pl-PL" dirty="0"/>
              <a:t>/s. Na tą sytuację, wyraźnie pozytywny wpływ miał kanał „Ulgi”, który rozładował wysoki stan wody </a:t>
            </a:r>
            <a:r>
              <a:rPr lang="pl-PL" dirty="0" smtClean="0"/>
              <a:t>o </a:t>
            </a:r>
            <a:r>
              <a:rPr lang="pl-PL" dirty="0"/>
              <a:t>co najmniej 1/3 wartości fali kulminacyjnej.</a:t>
            </a:r>
          </a:p>
          <a:p>
            <a:pPr algn="just"/>
            <a:r>
              <a:rPr lang="pl-PL" dirty="0"/>
              <a:t>Występowanie w Śremie przepompowni, której wydajność wynosi 7,2 m</a:t>
            </a:r>
            <a:r>
              <a:rPr lang="pl-PL" baseline="30000" dirty="0"/>
              <a:t>3</a:t>
            </a:r>
            <a:r>
              <a:rPr lang="pl-PL" dirty="0"/>
              <a:t>/s, ma znikome znaczenie dla rozładowywania spiętrzeń wód powodziowych. Przepompownia jest przygotowana i pobudowana dla uzupełniania zbiorników wodnych : zalew Psarskie i Helenki jako zbiorników regulujących gospodarkę wodną przy jednoczesnym zasilaniu jeziora Grzymysław i jeziora Szymanowskiego wraz z zalewem Manieczki.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Bezpieczeństwo przeciwpożarowe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przeciwpowodziowe</a:t>
            </a:r>
          </a:p>
        </p:txBody>
      </p:sp>
    </p:spTree>
    <p:extLst>
      <p:ext uri="{BB962C8B-B14F-4D97-AF65-F5344CB8AC3E}">
        <p14:creationId xmlns="" xmlns:p14="http://schemas.microsoft.com/office/powerpoint/2010/main" val="208961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>
            <a:normAutofit/>
          </a:bodyPr>
          <a:lstStyle/>
          <a:p>
            <a:r>
              <a:rPr lang="pl-PL" dirty="0"/>
              <a:t>powierzchnia – 574,4 km</a:t>
            </a:r>
            <a:r>
              <a:rPr lang="pl-PL" baseline="30000" dirty="0"/>
              <a:t>2</a:t>
            </a:r>
            <a:r>
              <a:rPr lang="pl-PL" dirty="0"/>
              <a:t> w tym: </a:t>
            </a:r>
            <a:endParaRPr lang="pl-PL" dirty="0" smtClean="0"/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miasta </a:t>
            </a:r>
            <a:r>
              <a:rPr lang="pl-PL" dirty="0"/>
              <a:t>20,36 km</a:t>
            </a:r>
            <a:r>
              <a:rPr lang="pl-PL" baseline="30000" dirty="0"/>
              <a:t>2</a:t>
            </a:r>
            <a:r>
              <a:rPr lang="pl-PL" dirty="0"/>
              <a:t>, wsie 554,32 </a:t>
            </a:r>
            <a:r>
              <a:rPr lang="pl-PL" dirty="0" smtClean="0"/>
              <a:t>km</a:t>
            </a:r>
            <a:r>
              <a:rPr lang="pl-PL" baseline="30000" dirty="0" smtClean="0"/>
              <a:t>2</a:t>
            </a:r>
          </a:p>
          <a:p>
            <a:pPr lvl="0"/>
            <a:r>
              <a:rPr lang="pl-PL" dirty="0"/>
              <a:t>gminy: Brodnica, Dolsk, Książ Wlkp., Śrem </a:t>
            </a:r>
          </a:p>
          <a:p>
            <a:pPr lvl="0"/>
            <a:r>
              <a:rPr lang="pl-PL" dirty="0"/>
              <a:t>miasta: Dolsk, Książ Wlkp., Śrem</a:t>
            </a:r>
          </a:p>
          <a:p>
            <a:pPr lvl="0"/>
            <a:r>
              <a:rPr lang="pl-PL" dirty="0"/>
              <a:t>gęstość zaludnienia –  ponad 106 osób/ </a:t>
            </a:r>
            <a:r>
              <a:rPr lang="pl-PL" dirty="0" smtClean="0"/>
              <a:t>km</a:t>
            </a:r>
            <a:r>
              <a:rPr lang="pl-PL" baseline="30000" dirty="0" smtClean="0"/>
              <a:t>2</a:t>
            </a:r>
          </a:p>
          <a:p>
            <a:r>
              <a:rPr lang="pl-PL" dirty="0"/>
              <a:t>Obszar ten zamieszkiwany jest przez blisko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61 </a:t>
            </a:r>
            <a:r>
              <a:rPr lang="pl-PL" dirty="0"/>
              <a:t>229 mieszkańców. </a:t>
            </a:r>
          </a:p>
          <a:p>
            <a:pPr marL="0" lv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Bezpieczeństwo przeciwpożarowe </a:t>
            </a:r>
            <a:br>
              <a:rPr lang="pl-PL" dirty="0"/>
            </a:br>
            <a:r>
              <a:rPr lang="pl-PL" dirty="0"/>
              <a:t>i przeciwpowodziowe</a:t>
            </a:r>
          </a:p>
        </p:txBody>
      </p:sp>
    </p:spTree>
    <p:extLst>
      <p:ext uri="{BB962C8B-B14F-4D97-AF65-F5344CB8AC3E}">
        <p14:creationId xmlns="" xmlns:p14="http://schemas.microsoft.com/office/powerpoint/2010/main" val="424198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70000" lnSpcReduction="20000"/>
          </a:bodyPr>
          <a:lstStyle/>
          <a:p>
            <a:pPr lvl="0" algn="just"/>
            <a:r>
              <a:rPr lang="pl-PL" sz="2400" dirty="0" smtClean="0"/>
              <a:t>Przekroczenie </a:t>
            </a:r>
            <a:r>
              <a:rPr lang="pl-PL" sz="2400" dirty="0"/>
              <a:t>stanu alarmowego, nawet o 40 cm. a więc osiągnięcie poziomu wody na Warcie w wielkości 4,9 m. nie będzie powodowało zagrożeń powodziowych dla ludzi, zwierząt i obiektów. Nie wystąpią okoliczności wywołujące nagłe zdarzenie jak np. przerwanie wałów ochronnych. Natomiast wystąpią podtopienia i zalania użytków rolnych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z </a:t>
            </a:r>
            <a:r>
              <a:rPr lang="pl-PL" sz="2400" dirty="0"/>
              <a:t>powodu braku możliwości odprowadzania wód opadowych.</a:t>
            </a:r>
          </a:p>
          <a:p>
            <a:pPr lvl="0" algn="just"/>
            <a:r>
              <a:rPr lang="pl-PL" sz="2400" dirty="0"/>
              <a:t>Poziom stanu wód od 4,9 m. do 5,5 m. to stan, który uzasadnia aktywizowanie komitetów przeciwpowodziowych zwłaszcza w zakresie patrolowania stanu obwałowań. Poziom powyżej 5,5 m. do 6,0 m. pozwala prognozować realne zagrożenia powodziowe dla ludzi, zwierząt i mienia. Poziom wody powyżej 6 m. jest poziomem określanym dla wody 50 – 100 letniej.</a:t>
            </a:r>
          </a:p>
          <a:p>
            <a:pPr lvl="0" algn="just"/>
            <a:r>
              <a:rPr lang="pl-PL" sz="2400" dirty="0"/>
              <a:t>Skalę realnych, nagłych zagrożeń powodziowych należy odnieść do potrzeb ewakuacji zagrożonych ludzi. Dla miasta Śrem to ok. 2300 osób a dla pozostałych miejscowości to ponad 1800 osób, osobom tym należy zapewnić właściwe warunki </a:t>
            </a:r>
            <a:r>
              <a:rPr lang="pl-PL" sz="2400" dirty="0" err="1"/>
              <a:t>techniczno</a:t>
            </a:r>
            <a:r>
              <a:rPr lang="pl-PL" sz="2400" dirty="0"/>
              <a:t> – organizacyjne ewakuacji oraz zakwaterowania i utrzymania. Dla tej skali potrzeb należy jeszcze uwzględnić potrzeby wynikające z konieczności ewakuacji ok. 8000 zwierząt hodowlanych.</a:t>
            </a:r>
          </a:p>
          <a:p>
            <a:pPr algn="just"/>
            <a:r>
              <a:rPr lang="pl-PL" sz="2400" dirty="0"/>
              <a:t>Zagrożenia powodziowe wynikające z gwałtownych opadów oraz zagrożenia roztopowe mogą osiągać wielkość zagrożeń lokalnych nie wywołując większych zagrożeń dla ludzi </a:t>
            </a:r>
            <a:r>
              <a:rPr lang="pl-PL" sz="2400" dirty="0" smtClean="0"/>
              <a:t>i </a:t>
            </a:r>
            <a:r>
              <a:rPr lang="pl-PL" sz="2400" dirty="0"/>
              <a:t>zwierząt.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Bezpieczeństwo przeciwpożarowe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przeciwpowodziowe</a:t>
            </a:r>
          </a:p>
        </p:txBody>
      </p:sp>
    </p:spTree>
    <p:extLst>
      <p:ext uri="{BB962C8B-B14F-4D97-AF65-F5344CB8AC3E}">
        <p14:creationId xmlns="" xmlns:p14="http://schemas.microsoft.com/office/powerpoint/2010/main" val="179654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4624"/>
            <a:ext cx="8229600" cy="6768752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/>
              <a:t>ZAGROŻENIE  POWODZIOWE  RZEKI  WARTY  DLA  </a:t>
            </a:r>
            <a:r>
              <a:rPr lang="pl-PL" b="1" dirty="0" smtClean="0"/>
              <a:t>MIEJSCOWOŚCI</a:t>
            </a:r>
          </a:p>
          <a:p>
            <a:pPr marL="0" indent="0">
              <a:buNone/>
            </a:pPr>
            <a:endParaRPr lang="pl-PL" b="1" i="1" dirty="0"/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24029366"/>
              </p:ext>
            </p:extLst>
          </p:nvPr>
        </p:nvGraphicFramePr>
        <p:xfrm>
          <a:off x="755576" y="1124744"/>
          <a:ext cx="7560839" cy="54726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0772"/>
                <a:gridCol w="1477688"/>
                <a:gridCol w="886613"/>
                <a:gridCol w="3183597"/>
                <a:gridCol w="1512169"/>
              </a:tblGrid>
              <a:tr h="3040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 b="1">
                          <a:effectLst/>
                        </a:rPr>
                        <a:t>L.p.</a:t>
                      </a:r>
                      <a:endParaRPr lang="pl-PL" sz="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 b="1">
                          <a:effectLst/>
                        </a:rPr>
                        <a:t>Miejscowość</a:t>
                      </a:r>
                      <a:endParaRPr lang="pl-PL" sz="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 b="1">
                          <a:effectLst/>
                        </a:rPr>
                        <a:t>Brzeg rz.Warty</a:t>
                      </a:r>
                      <a:endParaRPr lang="pl-PL" sz="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 b="1">
                          <a:effectLst/>
                        </a:rPr>
                        <a:t>Strefa zagrożeń powodziowych w przypadku przerwania wałów.</a:t>
                      </a:r>
                      <a:endParaRPr lang="pl-PL" sz="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 b="1" dirty="0">
                          <a:effectLst/>
                        </a:rPr>
                        <a:t>Miejsce ewakuacji</a:t>
                      </a:r>
                      <a:endParaRPr lang="pl-PL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</a:tr>
              <a:tr h="152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 grid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MiGKsiąż Wlkp.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4560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1.1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Świączyn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lewy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zabudowania w pobliżu wału przeciwpowodziowego, prze -widzianych do ewakuacji 139 osób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m. Kiełczynek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</a:tr>
              <a:tr h="152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1.2.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Gogolewo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lewy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cała miejscowość, ok. 125 osób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m. Radoszkowo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</a:tr>
              <a:tr h="152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1.3.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Zakrzewice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lewy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cała miejscowość, ok. 305 osób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m.Kołacin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</a:tr>
              <a:tr h="152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1.4.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Zaborowo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lewy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cała miejscowość, ok. 244 osób,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m.Mchy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</a:tr>
              <a:tr h="152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1.5. 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Sroczewo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lewy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niżej poł. zabudowania, ok. 87 osób.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Sebastianowo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</a:tr>
              <a:tr h="152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1.6.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Łężek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lewy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niżej położone zabud. ok.133 osoby.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Chrząstowo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</a:tr>
              <a:tr h="152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1.7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Konarzyce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lewy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niżej położone zabud. ok. 341 osób.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Chwałkowo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</a:tr>
              <a:tr h="152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 gridSpan="4"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800">
                          <a:effectLst/>
                        </a:rPr>
                        <a:t>MiG Śrem</a:t>
                      </a:r>
                      <a:endParaRPr lang="pl-PL" sz="700" b="1">
                        <a:effectLst/>
                        <a:latin typeface="Times New Roman"/>
                      </a:endParaRPr>
                    </a:p>
                  </a:txBody>
                  <a:tcPr marL="30557" marR="30557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152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2.1.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Bystrzek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lewy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cała wieś. ok. 54 osób.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Olsza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</a:tr>
              <a:tr h="152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2.2.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Łęg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lewy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cała osada, ok. 84 osób przew.do ew.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Pysząca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</a:tr>
              <a:tr h="152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2.3.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Sosnowiec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lewy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cała wieś, ok. 103 osoby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Pysząca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</a:tr>
              <a:tr h="152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2.4.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Kawcze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prawy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cała wieś, ok. 27 osób /wał opaskowy/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Zbrudzewo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</a:tr>
              <a:tr h="4560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2.5.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Śrem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prawy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prawobrzeżna część miasta, ok. 3500 osób przewidzianych do ewakuacji w tym  ok. 1050 dzieci, /wał opaskowy/.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Ewakuacja do wyższych partii Śremu.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</a:tr>
              <a:tr h="4560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2.6.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800">
                          <a:effectLst/>
                        </a:rPr>
                        <a:t>Zbrudzewo</a:t>
                      </a:r>
                      <a:endParaRPr lang="pl-PL" sz="700" b="1">
                        <a:effectLst/>
                        <a:latin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prawy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 pojedyncza zabudowa, ok. 13 osób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Ewakuacja do wyższych partii wsi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</a:tr>
              <a:tr h="4560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2.7.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Niesłabin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prawy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pojedyncza zabudowa, ok. 37 osoby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Ewakuacja do wyższych partii wsi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</a:tr>
              <a:tr h="4560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2.8.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Orkowo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prawy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pojedyncza zabudowa w niżej położonej części wsi, ok. 16 osoby 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Ewakuacja do wyższych partii wsi.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</a:tr>
              <a:tr h="152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</a:tr>
              <a:tr h="152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Gmina Brodnica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040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3.1.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Jaszkowo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lewy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pojedyncza zabudowa w niżej położonej części wsi, ok. 84 osoby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Ewakuacja do Brodnicy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</a:tr>
              <a:tr h="3040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3.2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Tworzykowo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lewy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Cała osada, ok. 49 osób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Ewakuacja do Brodnicy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</a:tr>
              <a:tr h="152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 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0557" marR="3055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8795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Ogółem dla powiatu</a:t>
            </a: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03456009"/>
              </p:ext>
            </p:extLst>
          </p:nvPr>
        </p:nvGraphicFramePr>
        <p:xfrm>
          <a:off x="971600" y="2636912"/>
          <a:ext cx="7199699" cy="11515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0472"/>
                <a:gridCol w="1905402"/>
                <a:gridCol w="1361002"/>
                <a:gridCol w="1497102"/>
                <a:gridCol w="1975721"/>
              </a:tblGrid>
              <a:tr h="504515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1200" b="1" dirty="0">
                          <a:effectLst/>
                        </a:rPr>
                        <a:t>L.p.</a:t>
                      </a:r>
                      <a:endParaRPr lang="pl-PL" sz="1000" b="1" dirty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1200" b="1">
                          <a:effectLst/>
                        </a:rPr>
                        <a:t>Rzeka, zbiorniki</a:t>
                      </a:r>
                      <a:endParaRPr lang="pl-PL" sz="1000" b="1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1200" b="1">
                          <a:effectLst/>
                        </a:rPr>
                        <a:t>Pow. zalewowa</a:t>
                      </a:r>
                      <a:endParaRPr lang="pl-PL" sz="1000" b="1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1200" b="1">
                          <a:effectLst/>
                        </a:rPr>
                        <a:t>Zagrożone miejsc.</a:t>
                      </a:r>
                      <a:endParaRPr lang="pl-PL" sz="1000" b="1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1200" b="1">
                          <a:effectLst/>
                        </a:rPr>
                        <a:t>Ilość osób do ewakuacji</a:t>
                      </a:r>
                      <a:endParaRPr lang="pl-PL" sz="1000" b="1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</a:tr>
              <a:tr h="35589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1200" b="1">
                          <a:effectLst/>
                        </a:rPr>
                        <a:t>1</a:t>
                      </a:r>
                      <a:endParaRPr lang="pl-PL" sz="1000" b="1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1200" b="1">
                          <a:effectLst/>
                        </a:rPr>
                        <a:t>2</a:t>
                      </a:r>
                      <a:endParaRPr lang="pl-PL" sz="1000" b="1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1200" b="1">
                          <a:effectLst/>
                        </a:rPr>
                        <a:t>3</a:t>
                      </a:r>
                      <a:endParaRPr lang="pl-PL" sz="1000" b="1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1200" b="1">
                          <a:effectLst/>
                        </a:rPr>
                        <a:t>4</a:t>
                      </a:r>
                      <a:endParaRPr lang="pl-PL" sz="1000" b="1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1200" b="1" dirty="0">
                          <a:effectLst/>
                        </a:rPr>
                        <a:t>5</a:t>
                      </a:r>
                      <a:endParaRPr lang="pl-PL" sz="1000" b="1" dirty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</a:tr>
              <a:tr h="291183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1200">
                          <a:effectLst/>
                        </a:rPr>
                        <a:t>1.</a:t>
                      </a:r>
                      <a:endParaRPr lang="pl-PL" sz="1000" b="1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1200">
                          <a:effectLst/>
                        </a:rPr>
                        <a:t>Warta i zlewnie</a:t>
                      </a:r>
                      <a:endParaRPr lang="pl-PL" sz="1000" b="1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1200">
                          <a:effectLst/>
                        </a:rPr>
                        <a:t>2.550 ha</a:t>
                      </a:r>
                      <a:endParaRPr lang="pl-PL" sz="1000" b="1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1200">
                          <a:effectLst/>
                        </a:rPr>
                        <a:t>17</a:t>
                      </a:r>
                      <a:endParaRPr lang="pl-PL" sz="1000" b="1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1200" dirty="0">
                          <a:effectLst/>
                        </a:rPr>
                        <a:t>5341 (w tym z </a:t>
                      </a:r>
                      <a:r>
                        <a:rPr lang="pl-PL" sz="1200" dirty="0" err="1">
                          <a:effectLst/>
                        </a:rPr>
                        <a:t>m.Śrem</a:t>
                      </a:r>
                      <a:r>
                        <a:rPr lang="pl-PL" sz="1200" dirty="0">
                          <a:effectLst/>
                        </a:rPr>
                        <a:t>)</a:t>
                      </a:r>
                      <a:endParaRPr lang="pl-PL" sz="1000" b="1" dirty="0">
                        <a:effectLst/>
                        <a:latin typeface="Times New Roman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65587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4624"/>
            <a:ext cx="8229600" cy="6768752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/>
              <a:t>ZESTAWIENIE OBIEKTÓW BUDOWLANYCH</a:t>
            </a:r>
          </a:p>
          <a:p>
            <a:pPr marL="0" indent="0" algn="ctr">
              <a:buNone/>
            </a:pPr>
            <a:r>
              <a:rPr lang="pl-PL" dirty="0"/>
              <a:t> </a:t>
            </a:r>
            <a:r>
              <a:rPr lang="pl-PL" b="1" dirty="0" smtClean="0"/>
              <a:t>znajdujących </a:t>
            </a:r>
            <a:r>
              <a:rPr lang="pl-PL" b="1" dirty="0"/>
              <a:t>się na wiejskich terenach, zagrożonych </a:t>
            </a:r>
            <a:r>
              <a:rPr lang="pl-PL" b="1" dirty="0" smtClean="0"/>
              <a:t>powodziowo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46343214"/>
              </p:ext>
            </p:extLst>
          </p:nvPr>
        </p:nvGraphicFramePr>
        <p:xfrm>
          <a:off x="457200" y="1851501"/>
          <a:ext cx="8229600" cy="435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1961"/>
                <a:gridCol w="1076826"/>
                <a:gridCol w="781961"/>
                <a:gridCol w="781961"/>
                <a:gridCol w="781961"/>
                <a:gridCol w="781961"/>
                <a:gridCol w="586471"/>
                <a:gridCol w="684217"/>
                <a:gridCol w="684217"/>
                <a:gridCol w="1288064"/>
              </a:tblGrid>
              <a:tr h="670237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L.p.</a:t>
                      </a:r>
                      <a:endParaRPr lang="pl-PL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Miejscowość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Gospodarstwa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(wielkości podawane w szt.)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Inne posesje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(wielkości podawane w szt.)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Obiekty użyteczności publicznej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(wielkości podawane w szt.)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Obiekty </a:t>
                      </a:r>
                      <a:r>
                        <a:rPr lang="pl-PL" sz="1100" b="1" dirty="0" err="1">
                          <a:effectLst/>
                        </a:rPr>
                        <a:t>produkcyjno</a:t>
                      </a:r>
                      <a:r>
                        <a:rPr lang="pl-PL" sz="1100" b="1" dirty="0">
                          <a:effectLst/>
                        </a:rPr>
                        <a:t> – magazynowe o znaczeniu ponad gminnym.</a:t>
                      </a:r>
                      <a:endParaRPr lang="pl-PL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</a:tr>
              <a:tr h="33511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Budynki mieszkalne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Budynki gospodarcze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Budynki mieszkalne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Budynki gospodarcze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Szkoły 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Kościoły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Cmentarze</a:t>
                      </a:r>
                      <a:endParaRPr lang="pl-PL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1675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1.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2.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3.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4.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5.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6.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7.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8.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9.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10.</a:t>
                      </a:r>
                      <a:endParaRPr lang="pl-PL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</a:tr>
              <a:tr h="167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1.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dirty="0" err="1">
                          <a:effectLst/>
                        </a:rPr>
                        <a:t>Świączyń</a:t>
                      </a:r>
                      <a:endParaRPr lang="pl-PL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32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70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</a:tr>
              <a:tr h="167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2.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Gogolewo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32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82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</a:tr>
              <a:tr h="167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3.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Zaborowo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67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162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</a:tr>
              <a:tr h="167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4.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Łężek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10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10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</a:tr>
              <a:tr h="167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5.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Sroczewo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18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45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</a:tr>
              <a:tr h="167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6.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Konarzyce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70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65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</a:tr>
              <a:tr h="167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7.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Zakrzewice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63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61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</a:tr>
              <a:tr h="167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8.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Zbrudzewo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</a:tr>
              <a:tr h="167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9.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Niesłabin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7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12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</a:tr>
              <a:tr h="167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10.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Orkowo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5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</a:tr>
              <a:tr h="167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11.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Kawcze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8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17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</a:tr>
              <a:tr h="167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12.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Łęg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9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</a:tr>
              <a:tr h="167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13.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Bystrzek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14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26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</a:tr>
              <a:tr h="167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14.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Sosnowiec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18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24                                                                                                                        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</a:tr>
              <a:tr h="167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15.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Jaszkowo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5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16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8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</a:tr>
              <a:tr h="167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16.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Tworzykowo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-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</a:tr>
              <a:tr h="16755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RAZEM:</a:t>
                      </a:r>
                      <a:endParaRPr lang="pl-PL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356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588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19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11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1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2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2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1</a:t>
                      </a:r>
                      <a:endParaRPr lang="pl-PL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26" marR="4072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3443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77907536"/>
              </p:ext>
            </p:extLst>
          </p:nvPr>
        </p:nvGraphicFramePr>
        <p:xfrm>
          <a:off x="469231" y="1700808"/>
          <a:ext cx="8229599" cy="670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4975"/>
                <a:gridCol w="2723414"/>
                <a:gridCol w="2828161"/>
                <a:gridCol w="1152214"/>
                <a:gridCol w="1170835"/>
              </a:tblGrid>
              <a:tr h="1675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L.p.</a:t>
                      </a:r>
                      <a:endParaRPr lang="pl-PL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35" marR="407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Nazwa mostu i rzeki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35" marR="407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Lokalizacja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35" marR="407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</a:rPr>
                        <a:t>km. rzeki</a:t>
                      </a:r>
                      <a:endParaRPr lang="pl-PL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35" marR="407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</a:rPr>
                        <a:t>Światło w m.</a:t>
                      </a:r>
                      <a:endParaRPr lang="pl-PL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35" marR="40735" marT="0" marB="0"/>
                </a:tc>
              </a:tr>
              <a:tr h="5027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2.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35" marR="407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Most im. Daniela Kęszyckiego rz. Warta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Most na obwodnicy miasta, rz. Warta</a:t>
                      </a:r>
                      <a:endParaRPr lang="pl-PL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35" marR="407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m. Śrem, ul. Piłsudskiego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Obwodnica miasta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35" marR="407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293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295</a:t>
                      </a:r>
                      <a:endParaRPr lang="pl-PL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35" marR="407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5m. od </a:t>
                      </a:r>
                      <a:r>
                        <a:rPr lang="pl-PL" sz="1100" dirty="0" err="1">
                          <a:effectLst/>
                        </a:rPr>
                        <a:t>wwż</a:t>
                      </a:r>
                      <a:r>
                        <a:rPr lang="pl-PL" sz="1100" dirty="0">
                          <a:effectLst/>
                        </a:rPr>
                        <a:t> (5m.)</a:t>
                      </a:r>
                      <a:endParaRPr lang="pl-PL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0735" marR="40735" marT="0" marB="0"/>
                </a:tc>
              </a:tr>
            </a:tbl>
          </a:graphicData>
        </a:graphic>
      </p:graphicFrame>
      <p:sp>
        <p:nvSpPr>
          <p:cNvPr id="6" name="Prostokąt 5"/>
          <p:cNvSpPr/>
          <p:nvPr/>
        </p:nvSpPr>
        <p:spPr>
          <a:xfrm>
            <a:off x="371563" y="260648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ZESTAWIENIE  DANYCH  DOTYCZĄCYCH  ZAGROŻONYCH  MOSTÓW</a:t>
            </a:r>
            <a:endParaRPr lang="pl-PL" altLang="pl-PL" sz="800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powiatu śremskiego</a:t>
            </a:r>
            <a:endParaRPr lang="pl-PL" altLang="pl-PL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71563" y="3105835"/>
            <a:ext cx="83048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STAN  WAŁÓW  PRZECIWPOWODZIOWYCH  NAJBARDZIEJ  ZAGROŻONYCH</a:t>
            </a:r>
            <a:endParaRPr lang="pl-PL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08253242"/>
              </p:ext>
            </p:extLst>
          </p:nvPr>
        </p:nvGraphicFramePr>
        <p:xfrm>
          <a:off x="928662" y="4143380"/>
          <a:ext cx="7242007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264"/>
                <a:gridCol w="635264"/>
                <a:gridCol w="2032844"/>
                <a:gridCol w="889369"/>
                <a:gridCol w="889369"/>
                <a:gridCol w="635264"/>
                <a:gridCol w="508211"/>
                <a:gridCol w="1016422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L.p.</a:t>
                      </a:r>
                      <a:endParaRPr lang="pl-PL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</a:rPr>
                        <a:t>Rzeka</a:t>
                      </a:r>
                      <a:endParaRPr lang="pl-PL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Odcinek wałów</a:t>
                      </a:r>
                      <a:endParaRPr lang="pl-PL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</a:rPr>
                        <a:t>Stan ostrzegaw.</a:t>
                      </a:r>
                      <a:endParaRPr lang="pl-PL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</a:rPr>
                        <a:t>Stan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</a:rPr>
                        <a:t>alarmowy</a:t>
                      </a:r>
                      <a:endParaRPr lang="pl-PL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</a:rPr>
                        <a:t>Brzeg -  rzeki</a:t>
                      </a:r>
                      <a:endParaRPr lang="pl-PL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Wysokość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wałów</a:t>
                      </a:r>
                      <a:endParaRPr lang="pl-PL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</a:rPr>
                        <a:t>L.</a:t>
                      </a:r>
                      <a:endParaRPr lang="pl-PL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P.</a:t>
                      </a:r>
                      <a:endParaRPr lang="pl-PL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Warta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5,2 km dla m. Śrem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4,0 m.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4,5 m.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P.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2,9 – 3,0 m.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Warta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27,6 km dla doliny Śrem – Świączyń,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4,0 m.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4,5 m.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L.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3,0 m.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Kanał „Ulgi”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4,74 km dla m. Śrem – wał opaskowy,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4,0 m.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4,5 m.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L.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4,5 m.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1579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24936" cy="1008112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400" dirty="0">
                <a:solidFill>
                  <a:schemeClr val="tx1"/>
                </a:solidFill>
                <a:effectLst/>
              </a:rPr>
              <a:t>Bezpieczeństwo przeciwpożarowe </a:t>
            </a:r>
            <a:br>
              <a:rPr lang="pl-PL" sz="2400" dirty="0">
                <a:solidFill>
                  <a:schemeClr val="tx1"/>
                </a:solidFill>
                <a:effectLst/>
              </a:rPr>
            </a:br>
            <a:r>
              <a:rPr lang="pl-PL" sz="2400" dirty="0">
                <a:solidFill>
                  <a:schemeClr val="tx1"/>
                </a:solidFill>
                <a:effectLst/>
              </a:rPr>
              <a:t>i przeciwpowodziowe</a:t>
            </a:r>
            <a:r>
              <a:rPr lang="pl-PL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pl-PL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pl-PL" sz="2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389" name="pole tekstowe 7"/>
          <p:cNvSpPr txBox="1">
            <a:spLocks noChangeArrowheads="1"/>
          </p:cNvSpPr>
          <p:nvPr/>
        </p:nvSpPr>
        <p:spPr bwMode="auto">
          <a:xfrm>
            <a:off x="285750" y="2143125"/>
            <a:ext cx="8462963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endParaRPr lang="pl-PL" altLang="pl-PL" sz="1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altLang="pl-PL" sz="1400" dirty="0">
                <a:latin typeface="Verdana" pitchFamily="34" charset="0"/>
              </a:rPr>
              <a:t>W 2018 roku Komenda Powiatowa Państwowej Straży Pożarnej w Śremie odnotowała </a:t>
            </a:r>
            <a:r>
              <a:rPr lang="pl-PL" altLang="pl-PL" sz="1400" b="1" u="sng" dirty="0">
                <a:latin typeface="Verdana" pitchFamily="34" charset="0"/>
              </a:rPr>
              <a:t>922 zdarzenia</a:t>
            </a:r>
            <a:r>
              <a:rPr lang="pl-PL" altLang="pl-PL" sz="1400" dirty="0">
                <a:latin typeface="Verdana" pitchFamily="34" charset="0"/>
              </a:rPr>
              <a:t> (spadek liczby zdarzeń o 84, tj. </a:t>
            </a:r>
            <a:r>
              <a:rPr lang="pl-PL" altLang="pl-PL" sz="1400" b="1" dirty="0">
                <a:latin typeface="Verdana" pitchFamily="34" charset="0"/>
              </a:rPr>
              <a:t>o 8,34 %</a:t>
            </a:r>
            <a:r>
              <a:rPr lang="pl-PL" altLang="pl-PL" sz="1400" dirty="0">
                <a:latin typeface="Verdana" pitchFamily="34" charset="0"/>
              </a:rPr>
              <a:t> w stosunku </a:t>
            </a:r>
            <a:r>
              <a:rPr lang="pl-PL" altLang="pl-PL" sz="1400" b="1" dirty="0">
                <a:latin typeface="Verdana" pitchFamily="34" charset="0"/>
              </a:rPr>
              <a:t>do 2017 r.</a:t>
            </a:r>
            <a:r>
              <a:rPr lang="pl-PL" altLang="pl-PL" sz="1400" dirty="0">
                <a:latin typeface="Verdana" pitchFamily="34" charset="0"/>
              </a:rPr>
              <a:t>) w tym:</a:t>
            </a:r>
          </a:p>
          <a:p>
            <a:endParaRPr lang="pl-PL" altLang="pl-PL" sz="1400" b="1" dirty="0">
              <a:latin typeface="Verdana" pitchFamily="34" charset="0"/>
            </a:endParaRPr>
          </a:p>
          <a:p>
            <a:r>
              <a:rPr lang="pl-PL" altLang="pl-PL" sz="1400" b="1" dirty="0">
                <a:latin typeface="Verdana" pitchFamily="34" charset="0"/>
              </a:rPr>
              <a:t> 193 pożarów</a:t>
            </a:r>
            <a:r>
              <a:rPr lang="pl-PL" altLang="pl-PL" sz="1400" dirty="0">
                <a:latin typeface="Verdana" pitchFamily="34" charset="0"/>
              </a:rPr>
              <a:t> (181 małych, 9 średnich, 2 duże, 1 bardzo duży),</a:t>
            </a:r>
          </a:p>
          <a:p>
            <a:r>
              <a:rPr lang="pl-PL" altLang="pl-PL" sz="1400" b="1" dirty="0">
                <a:latin typeface="Verdana" pitchFamily="34" charset="0"/>
              </a:rPr>
              <a:t> 691 miejscowych zagrożeń</a:t>
            </a:r>
            <a:r>
              <a:rPr lang="pl-PL" altLang="pl-PL" sz="1400" dirty="0">
                <a:latin typeface="Verdana" pitchFamily="34" charset="0"/>
              </a:rPr>
              <a:t> (35 małych, 639 lokalnych, średnie 17),</a:t>
            </a:r>
          </a:p>
          <a:p>
            <a:r>
              <a:rPr lang="pl-PL" altLang="pl-PL" sz="1400" b="1" dirty="0">
                <a:latin typeface="Verdana" pitchFamily="34" charset="0"/>
              </a:rPr>
              <a:t> 38 alarmy fałszywe</a:t>
            </a:r>
            <a:r>
              <a:rPr lang="pl-PL" altLang="pl-PL" sz="1400" dirty="0">
                <a:latin typeface="Verdana" pitchFamily="34" charset="0"/>
              </a:rPr>
              <a:t> (24 w dobrej wierze, 14 z instalacji wykrywania).</a:t>
            </a:r>
            <a:br>
              <a:rPr lang="pl-PL" altLang="pl-PL" sz="1400" dirty="0">
                <a:latin typeface="Verdana" pitchFamily="34" charset="0"/>
              </a:rPr>
            </a:br>
            <a:endParaRPr lang="pl-PL" altLang="pl-PL" sz="1400" dirty="0">
              <a:latin typeface="Verdana" pitchFamily="34" charset="0"/>
            </a:endParaRPr>
          </a:p>
          <a:p>
            <a:r>
              <a:rPr lang="pl-PL" altLang="pl-PL" sz="1400" dirty="0">
                <a:latin typeface="Verdana" pitchFamily="34" charset="0"/>
              </a:rPr>
              <a:t>W analogicznym okresie </a:t>
            </a:r>
            <a:r>
              <a:rPr lang="pl-PL" altLang="pl-PL" sz="1400" b="1" dirty="0">
                <a:latin typeface="Verdana" pitchFamily="34" charset="0"/>
              </a:rPr>
              <a:t>2017  roku odnotowano ogółem </a:t>
            </a:r>
            <a:r>
              <a:rPr lang="pl-PL" altLang="pl-PL" sz="1400" b="1" u="sng" dirty="0">
                <a:latin typeface="Verdana" pitchFamily="34" charset="0"/>
              </a:rPr>
              <a:t>1006 zdarzeń </a:t>
            </a:r>
            <a:br>
              <a:rPr lang="pl-PL" altLang="pl-PL" sz="1400" b="1" u="sng" dirty="0">
                <a:latin typeface="Verdana" pitchFamily="34" charset="0"/>
              </a:rPr>
            </a:br>
            <a:r>
              <a:rPr lang="pl-PL" altLang="pl-PL" sz="1400" dirty="0">
                <a:latin typeface="Verdana" pitchFamily="34" charset="0"/>
              </a:rPr>
              <a:t> /powiat śremski/, w tym: </a:t>
            </a:r>
          </a:p>
          <a:p>
            <a:endParaRPr lang="pl-PL" altLang="pl-PL" sz="1400" dirty="0">
              <a:latin typeface="Verdana" pitchFamily="34" charset="0"/>
            </a:endParaRPr>
          </a:p>
          <a:p>
            <a:r>
              <a:rPr lang="pl-PL" altLang="pl-PL" sz="1400" b="1" dirty="0">
                <a:latin typeface="Verdana" pitchFamily="34" charset="0"/>
              </a:rPr>
              <a:t>117 pożarów</a:t>
            </a:r>
            <a:r>
              <a:rPr lang="pl-PL" altLang="pl-PL" sz="1400" dirty="0">
                <a:latin typeface="Verdana" pitchFamily="34" charset="0"/>
              </a:rPr>
              <a:t> (112 małych, 5 średnich),</a:t>
            </a:r>
          </a:p>
          <a:p>
            <a:r>
              <a:rPr lang="pl-PL" altLang="pl-PL" sz="1400" b="1" dirty="0">
                <a:latin typeface="Verdana" pitchFamily="34" charset="0"/>
              </a:rPr>
              <a:t> 862 miejscowych zagrożeń</a:t>
            </a:r>
            <a:r>
              <a:rPr lang="pl-PL" altLang="pl-PL" sz="1400" dirty="0">
                <a:latin typeface="Verdana" pitchFamily="34" charset="0"/>
              </a:rPr>
              <a:t> (62 małych, 794 lokalnych, średnie 6),</a:t>
            </a:r>
          </a:p>
          <a:p>
            <a:r>
              <a:rPr lang="pl-PL" altLang="pl-PL" sz="1400" b="1" dirty="0">
                <a:latin typeface="Verdana" pitchFamily="34" charset="0"/>
              </a:rPr>
              <a:t>27 alarmy fałszywe</a:t>
            </a:r>
            <a:r>
              <a:rPr lang="pl-PL" altLang="pl-PL" sz="1400" dirty="0">
                <a:latin typeface="Verdana" pitchFamily="34" charset="0"/>
              </a:rPr>
              <a:t> (18 w dobrej wierze,9 z instalacji wykrywania).</a:t>
            </a:r>
          </a:p>
          <a:p>
            <a:pPr eaLnBrk="1" hangingPunct="1"/>
            <a:endParaRPr lang="pl-PL" altLang="pl-PL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pl-PL" alt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895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419056" cy="1252728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b="1" dirty="0" smtClean="0">
                <a:ln w="11430"/>
                <a:solidFill>
                  <a:schemeClr val="bg1"/>
                </a:solidFill>
              </a:rPr>
              <a:t/>
            </a:r>
            <a:br>
              <a:rPr lang="pl-PL" sz="2400" b="1" dirty="0" smtClean="0">
                <a:ln w="11430"/>
                <a:solidFill>
                  <a:schemeClr val="bg1"/>
                </a:solidFill>
              </a:rPr>
            </a:br>
            <a:endParaRPr lang="pl-PL" sz="2400" b="1" dirty="0">
              <a:ln w="11430"/>
              <a:solidFill>
                <a:schemeClr val="bg1"/>
              </a:solidFill>
            </a:endParaRPr>
          </a:p>
        </p:txBody>
      </p:sp>
      <p:sp>
        <p:nvSpPr>
          <p:cNvPr id="10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>
              <a:solidFill>
                <a:srgbClr val="000000"/>
              </a:solidFill>
            </a:endParaRPr>
          </a:p>
        </p:txBody>
      </p:sp>
      <p:graphicFrame>
        <p:nvGraphicFramePr>
          <p:cNvPr id="1026" name="Object 1"/>
          <p:cNvGraphicFramePr>
            <a:graphicFrameLocks/>
          </p:cNvGraphicFramePr>
          <p:nvPr/>
        </p:nvGraphicFramePr>
        <p:xfrm>
          <a:off x="193675" y="2765425"/>
          <a:ext cx="5954713" cy="3346450"/>
        </p:xfrm>
        <a:graphic>
          <a:graphicData uri="http://schemas.openxmlformats.org/presentationml/2006/ole">
            <p:oleObj spid="_x0000_s1030" r:id="rId3" imgW="5956308" imgH="3346994" progId="Excel.Sheet.8">
              <p:embed/>
            </p:oleObj>
          </a:graphicData>
        </a:graphic>
      </p:graphicFrame>
      <p:sp>
        <p:nvSpPr>
          <p:cNvPr id="1031" name="pole tekstowe 8"/>
          <p:cNvSpPr txBox="1">
            <a:spLocks noChangeArrowheads="1"/>
          </p:cNvSpPr>
          <p:nvPr/>
        </p:nvSpPr>
        <p:spPr bwMode="auto">
          <a:xfrm>
            <a:off x="285750" y="1928813"/>
            <a:ext cx="5616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rgbClr val="000000"/>
                </a:solidFill>
              </a:rPr>
              <a:t>Liczba poszkodowanych </a:t>
            </a:r>
          </a:p>
          <a:p>
            <a:pPr eaLnBrk="1" hangingPunct="1"/>
            <a:r>
              <a:rPr lang="pl-PL" altLang="pl-PL">
                <a:solidFill>
                  <a:srgbClr val="000000"/>
                </a:solidFill>
              </a:rPr>
              <a:t>w </a:t>
            </a:r>
            <a:r>
              <a:rPr lang="pl-PL" altLang="pl-PL" b="1">
                <a:solidFill>
                  <a:srgbClr val="FF0000"/>
                </a:solidFill>
              </a:rPr>
              <a:t>pożarach</a:t>
            </a:r>
            <a:r>
              <a:rPr lang="pl-PL" altLang="pl-PL">
                <a:solidFill>
                  <a:srgbClr val="000000"/>
                </a:solidFill>
              </a:rPr>
              <a:t> i </a:t>
            </a:r>
            <a:r>
              <a:rPr lang="pl-PL" altLang="pl-PL" b="1">
                <a:solidFill>
                  <a:srgbClr val="0070C0"/>
                </a:solidFill>
              </a:rPr>
              <a:t>miejscowych zagrożeniach  </a:t>
            </a:r>
            <a:r>
              <a:rPr lang="pl-PL" altLang="pl-PL">
                <a:solidFill>
                  <a:srgbClr val="000000"/>
                </a:solidFill>
              </a:rPr>
              <a:t>w 2018 r.</a:t>
            </a:r>
          </a:p>
        </p:txBody>
      </p:sp>
      <p:pic>
        <p:nvPicPr>
          <p:cNvPr id="1032" name="Picture 11" descr="E:\Operacyjna\FOTO\2018\21_02_Pożar_stogu\DSC_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1881188"/>
            <a:ext cx="3179763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25" y="4214813"/>
            <a:ext cx="3192463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67544" y="332656"/>
            <a:ext cx="84621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/>
              <a:t>Bezpieczeństwo przeciwpożarowe </a:t>
            </a:r>
            <a:br>
              <a:rPr lang="pl-PL" sz="2400" dirty="0"/>
            </a:br>
            <a:r>
              <a:rPr lang="pl-PL" sz="2400" dirty="0"/>
              <a:t>i przeciwpowodziowe</a:t>
            </a:r>
          </a:p>
        </p:txBody>
      </p:sp>
    </p:spTree>
    <p:extLst>
      <p:ext uri="{BB962C8B-B14F-4D97-AF65-F5344CB8AC3E}">
        <p14:creationId xmlns="" xmlns:p14="http://schemas.microsoft.com/office/powerpoint/2010/main" val="250734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419056" cy="1252728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2400" b="0" dirty="0">
                <a:solidFill>
                  <a:schemeClr val="tx1"/>
                </a:solidFill>
                <a:effectLst/>
              </a:rPr>
              <a:t>Bezpieczeństwo</a:t>
            </a:r>
            <a:r>
              <a:rPr lang="pl-PL" sz="2400" b="0" dirty="0">
                <a:solidFill>
                  <a:schemeClr val="tx1"/>
                </a:solidFill>
              </a:rPr>
              <a:t> przeciwpożarowe </a:t>
            </a:r>
            <a:br>
              <a:rPr lang="pl-PL" sz="2400" b="0" dirty="0">
                <a:solidFill>
                  <a:schemeClr val="tx1"/>
                </a:solidFill>
              </a:rPr>
            </a:br>
            <a:r>
              <a:rPr lang="pl-PL" sz="2400" b="0" dirty="0">
                <a:solidFill>
                  <a:schemeClr val="tx1"/>
                </a:solidFill>
              </a:rPr>
              <a:t>i przeciwpowodziowe</a:t>
            </a:r>
            <a:endParaRPr lang="pl-PL" sz="24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16390" name="pole tekstowe 9"/>
          <p:cNvSpPr txBox="1">
            <a:spLocks noChangeArrowheads="1"/>
          </p:cNvSpPr>
          <p:nvPr/>
        </p:nvSpPr>
        <p:spPr bwMode="auto">
          <a:xfrm>
            <a:off x="428625" y="1931988"/>
            <a:ext cx="8501063" cy="13239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l-PL" altLang="pl-PL" sz="2000" b="1" dirty="0" smtClean="0">
                <a:solidFill>
                  <a:srgbClr val="002060"/>
                </a:solidFill>
                <a:latin typeface="Corbel" pitchFamily="34" charset="0"/>
              </a:rPr>
              <a:t>W 2018  r. prowadzono systematyczne szkolenia z zakresu kwalifikowanej pierwszej pomocy.  Zorganizowano również: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pl-PL" altLang="pl-PL" sz="2000" b="1" i="1" dirty="0" smtClean="0">
                <a:solidFill>
                  <a:srgbClr val="002060"/>
                </a:solidFill>
                <a:latin typeface="Corbel" pitchFamily="34" charset="0"/>
              </a:rPr>
              <a:t>w sierpniu ćwiczenia powiatowe: wypadek masowy .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pl-PL" altLang="pl-PL" sz="2000" b="1" i="1" dirty="0" smtClean="0">
                <a:solidFill>
                  <a:srgbClr val="002060"/>
                </a:solidFill>
                <a:latin typeface="Corbel" pitchFamily="34" charset="0"/>
              </a:rPr>
              <a:t>w marcu warsztaty z ratownictwa medycznego dla jednostek OSP.</a:t>
            </a:r>
            <a:endParaRPr lang="pl-PL" altLang="pl-PL" sz="2000" b="1" dirty="0" smtClean="0">
              <a:solidFill>
                <a:srgbClr val="002060"/>
              </a:solidFill>
              <a:latin typeface="Corbel" pitchFamily="34" charset="0"/>
            </a:endParaRPr>
          </a:p>
        </p:txBody>
      </p:sp>
      <p:pic>
        <p:nvPicPr>
          <p:cNvPr id="17414" name="Picture 9" descr="E:\Operacyjna\FOTO\2018\Masówka 2018\dsc_0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643313"/>
            <a:ext cx="41433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0" descr="E:\Operacyjna\FOTO\2018\Masówka 2018\dsc_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643313"/>
            <a:ext cx="417830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1093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Symbol zastępczy zawartości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693162583"/>
              </p:ext>
            </p:extLst>
          </p:nvPr>
        </p:nvGraphicFramePr>
        <p:xfrm>
          <a:off x="912813" y="1556792"/>
          <a:ext cx="7408862" cy="3859214"/>
        </p:xfrm>
        <a:graphic>
          <a:graphicData uri="http://schemas.openxmlformats.org/drawingml/2006/table">
            <a:tbl>
              <a:tblPr/>
              <a:tblGrid>
                <a:gridCol w="721735"/>
                <a:gridCol w="3304264"/>
                <a:gridCol w="1674727"/>
                <a:gridCol w="1708136"/>
              </a:tblGrid>
              <a:tr h="45137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Lp.</a:t>
                      </a:r>
                    </a:p>
                  </a:txBody>
                  <a:tcPr marL="61741" marR="617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Nazwa szkolenia</a:t>
                      </a:r>
                    </a:p>
                  </a:txBody>
                  <a:tcPr marL="61741" marR="617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Ilość słuchaczy</a:t>
                      </a:r>
                    </a:p>
                  </a:txBody>
                  <a:tcPr marL="61741" marR="617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76189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Jednostki  OSP w KSRG 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741" marR="6174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Jednostki OSP  poza KSRG 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741" marR="617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</a:tr>
              <a:tr h="4513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61741" marR="617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Kursy podstawowe</a:t>
                      </a:r>
                    </a:p>
                  </a:txBody>
                  <a:tcPr marL="61741" marR="617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741" marR="617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741" marR="617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61741" marR="617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Kurs kwalifikowanej pierwszej pomocy</a:t>
                      </a:r>
                    </a:p>
                  </a:txBody>
                  <a:tcPr marL="61741" marR="617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741" marR="617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741" marR="617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61741" marR="617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Potwierdzenie tytuły ratownika KPP</a:t>
                      </a:r>
                    </a:p>
                  </a:txBody>
                  <a:tcPr marL="61741" marR="617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1741" marR="617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1741" marR="617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61741" marR="617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Szkolenie abonentów sieci UKF PSP dla jednostek OSP</a:t>
                      </a:r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741" marR="617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134</a:t>
                      </a:r>
                      <a:endParaRPr lang="pl-PL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741" marR="617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 marL="61741" marR="6174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61741" marR="617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l-PL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Szkolenie abonentów sieci UKF PSP dla jednostek PSP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741" marR="617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</a:p>
                  </a:txBody>
                  <a:tcPr marL="61741" marR="6174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741" marR="6174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</a:tr>
            </a:tbl>
          </a:graphicData>
        </a:graphic>
      </p:graphicFrame>
      <p:sp>
        <p:nvSpPr>
          <p:cNvPr id="19498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chemeClr val="tx1"/>
                </a:solidFill>
                <a:effectLst/>
              </a:rPr>
              <a:t>Bezpieczeństwo przeciwpożarowe </a:t>
            </a:r>
            <a:br>
              <a:rPr lang="pl-PL" sz="2400" dirty="0">
                <a:solidFill>
                  <a:schemeClr val="tx1"/>
                </a:solidFill>
                <a:effectLst/>
              </a:rPr>
            </a:br>
            <a:r>
              <a:rPr lang="pl-PL" sz="2400" dirty="0">
                <a:solidFill>
                  <a:schemeClr val="tx1"/>
                </a:solidFill>
                <a:effectLst/>
              </a:rPr>
              <a:t>i </a:t>
            </a:r>
            <a:r>
              <a:rPr lang="pl-PL" sz="2400" dirty="0" smtClean="0">
                <a:solidFill>
                  <a:schemeClr val="tx1"/>
                </a:solidFill>
                <a:effectLst/>
              </a:rPr>
              <a:t>przeciwpowodziowe -</a:t>
            </a:r>
            <a:r>
              <a:rPr lang="pl-PL" altLang="pl-PL" sz="1600" dirty="0" smtClean="0">
                <a:solidFill>
                  <a:schemeClr val="tx1"/>
                </a:solidFill>
                <a:effectLst/>
              </a:rPr>
              <a:t> </a:t>
            </a:r>
            <a:r>
              <a:rPr lang="pl-PL" altLang="pl-PL" sz="2400" dirty="0" smtClean="0">
                <a:solidFill>
                  <a:schemeClr val="tx1"/>
                </a:solidFill>
                <a:effectLst/>
              </a:rPr>
              <a:t>s</a:t>
            </a:r>
            <a:r>
              <a:rPr lang="pl-PL" altLang="pl-PL" sz="2400" b="1" dirty="0" smtClean="0">
                <a:solidFill>
                  <a:schemeClr val="tx1"/>
                </a:solidFill>
                <a:effectLst/>
              </a:rPr>
              <a:t>zkolenia 2018 r.</a:t>
            </a:r>
          </a:p>
        </p:txBody>
      </p:sp>
      <p:sp>
        <p:nvSpPr>
          <p:cNvPr id="19500" name="pole tekstowe 8"/>
          <p:cNvSpPr txBox="1">
            <a:spLocks noChangeArrowheads="1"/>
          </p:cNvSpPr>
          <p:nvPr/>
        </p:nvSpPr>
        <p:spPr bwMode="auto">
          <a:xfrm>
            <a:off x="500034" y="5500702"/>
            <a:ext cx="8297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l-PL" altLang="pl-PL" u="sng" dirty="0">
                <a:solidFill>
                  <a:srgbClr val="FF0000"/>
                </a:solidFill>
              </a:rPr>
              <a:t>Łącznie w 2018 r. szkolenie odbyło 227 druhów OSP powiatu śremskiego.</a:t>
            </a:r>
            <a:r>
              <a:rPr lang="pl-PL" altLang="pl-PL" dirty="0">
                <a:solidFill>
                  <a:srgbClr val="FF0000"/>
                </a:solidFill>
              </a:rPr>
              <a:t> </a:t>
            </a:r>
            <a:r>
              <a:rPr lang="pl-PL" altLang="pl-PL" u="sng" dirty="0">
                <a:solidFill>
                  <a:srgbClr val="000000"/>
                </a:solidFill>
              </a:rPr>
              <a:t/>
            </a:r>
            <a:br>
              <a:rPr lang="pl-PL" altLang="pl-PL" u="sng" dirty="0">
                <a:solidFill>
                  <a:srgbClr val="000000"/>
                </a:solidFill>
              </a:rPr>
            </a:br>
            <a:endParaRPr lang="pl-PL" altLang="pl-P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7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ymbol zastępczy zawartości 2"/>
          <p:cNvSpPr>
            <a:spLocks noGrp="1"/>
          </p:cNvSpPr>
          <p:nvPr>
            <p:ph idx="1"/>
          </p:nvPr>
        </p:nvSpPr>
        <p:spPr>
          <a:xfrm>
            <a:off x="107950" y="1035050"/>
            <a:ext cx="8918575" cy="5634038"/>
          </a:xfrm>
        </p:spPr>
        <p:txBody>
          <a:bodyPr/>
          <a:lstStyle/>
          <a:p>
            <a:pPr indent="0" algn="ctr" eaLnBrk="1" hangingPunct="1">
              <a:buFont typeface="Symbol" pitchFamily="18" charset="2"/>
              <a:buNone/>
              <a:defRPr/>
            </a:pPr>
            <a:endParaRPr lang="pl-PL" altLang="pl-PL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ctr" eaLnBrk="1" hangingPunct="1">
              <a:buFont typeface="Symbol" pitchFamily="18" charset="2"/>
              <a:buNone/>
              <a:defRPr/>
            </a:pPr>
            <a:endParaRPr lang="pl-PL" altLang="pl-PL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ctr" eaLnBrk="1" hangingPunct="1">
              <a:buFont typeface="Symbol" pitchFamily="18" charset="2"/>
              <a:buNone/>
              <a:defRPr/>
            </a:pPr>
            <a:endParaRPr lang="pl-PL" altLang="pl-PL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ctr" eaLnBrk="1" hangingPunct="1">
              <a:buFont typeface="Symbol" pitchFamily="18" charset="2"/>
              <a:buNone/>
              <a:defRPr/>
            </a:pPr>
            <a:endParaRPr lang="pl-PL" altLang="pl-PL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ctr" eaLnBrk="1" hangingPunct="1">
              <a:buFont typeface="Symbol" pitchFamily="18" charset="2"/>
              <a:buNone/>
              <a:defRPr/>
            </a:pPr>
            <a:endParaRPr lang="pl-PL" altLang="pl-PL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ctr" eaLnBrk="1" hangingPunct="1">
              <a:buFont typeface="Symbol" pitchFamily="18" charset="2"/>
              <a:buNone/>
              <a:defRPr/>
            </a:pPr>
            <a:endParaRPr lang="pl-PL" altLang="pl-PL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ctr" eaLnBrk="1" hangingPunct="1">
              <a:buFont typeface="Symbol" pitchFamily="18" charset="2"/>
              <a:buNone/>
              <a:defRPr/>
            </a:pPr>
            <a:r>
              <a:rPr lang="pl-PL" altLang="pl-PL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PREWENCJA  SPOŁECZNA – PROFILAKTYKA- AKCJE : </a:t>
            </a:r>
          </a:p>
          <a:p>
            <a:pPr indent="0" algn="ctr" eaLnBrk="1" hangingPunct="1">
              <a:buFont typeface="Symbol" pitchFamily="18" charset="2"/>
              <a:buNone/>
              <a:defRPr/>
            </a:pPr>
            <a:r>
              <a:rPr lang="pl-PL" altLang="pl-PL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„KRĘCI MNIE BEZPIECZEŃSTWO” </a:t>
            </a:r>
          </a:p>
          <a:p>
            <a:pPr indent="0" algn="ctr" eaLnBrk="1" hangingPunct="1">
              <a:buFont typeface="Symbol" pitchFamily="18" charset="2"/>
              <a:buNone/>
              <a:defRPr/>
            </a:pPr>
            <a:r>
              <a:rPr lang="pl-PL" altLang="pl-PL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„CZUJKA NA STRAŻY TWOJEGO BEZPIECZEŃSTWA” </a:t>
            </a:r>
          </a:p>
          <a:p>
            <a:pPr indent="0" algn="ctr" eaLnBrk="1" hangingPunct="1">
              <a:buFont typeface="Symbol" pitchFamily="18" charset="2"/>
              <a:buNone/>
              <a:defRPr/>
            </a:pPr>
            <a:endParaRPr lang="pl-PL" altLang="pl-PL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ctr" eaLnBrk="1" hangingPunct="1">
              <a:buFont typeface="Symbol" pitchFamily="18" charset="2"/>
              <a:buNone/>
              <a:defRPr/>
            </a:pPr>
            <a:endParaRPr lang="pl-PL" altLang="pl-PL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ctr" eaLnBrk="1" hangingPunct="1">
              <a:buFont typeface="Symbol" pitchFamily="18" charset="2"/>
              <a:buNone/>
              <a:defRPr/>
            </a:pPr>
            <a:r>
              <a:rPr lang="pl-PL" altLang="pl-PL" sz="4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33  przedsięwzięć, 872 uczestników.</a:t>
            </a:r>
          </a:p>
          <a:p>
            <a:pPr marL="558800" indent="-285750" algn="just" eaLnBrk="1" hangingPunct="1">
              <a:defRPr/>
            </a:pPr>
            <a:endParaRPr lang="pl-PL" altLang="pl-PL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just" eaLnBrk="1" hangingPunct="1">
              <a:lnSpc>
                <a:spcPct val="115000"/>
              </a:lnSpc>
              <a:buFont typeface="Symbol" pitchFamily="18" charset="2"/>
              <a:buNone/>
              <a:defRPr/>
            </a:pPr>
            <a:endParaRPr lang="pl-PL" altLang="pl-PL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3" name="Tytuł 1"/>
          <p:cNvSpPr>
            <a:spLocks noGrp="1"/>
          </p:cNvSpPr>
          <p:nvPr>
            <p:ph type="title"/>
          </p:nvPr>
        </p:nvSpPr>
        <p:spPr>
          <a:xfrm>
            <a:off x="-546100" y="-55563"/>
            <a:ext cx="10217150" cy="1630363"/>
          </a:xfrm>
        </p:spPr>
        <p:txBody>
          <a:bodyPr/>
          <a:lstStyle/>
          <a:p>
            <a:pPr algn="ctr"/>
            <a:r>
              <a:rPr lang="pl-PL" sz="2400" dirty="0" smtClean="0">
                <a:effectLst/>
              </a:rPr>
              <a:t>Bezpieczeństwo przeciwpożarowe </a:t>
            </a:r>
            <a:br>
              <a:rPr lang="pl-PL" sz="2400" dirty="0" smtClean="0">
                <a:effectLst/>
              </a:rPr>
            </a:br>
            <a:r>
              <a:rPr lang="pl-PL" sz="2400" dirty="0" smtClean="0">
                <a:effectLst/>
              </a:rPr>
              <a:t>i przeciwpowodziowe</a:t>
            </a:r>
            <a:endParaRPr lang="pl-PL" altLang="pl-PL" sz="2400" b="1" dirty="0" smtClean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732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208274393"/>
              </p:ext>
            </p:extLst>
          </p:nvPr>
        </p:nvGraphicFramePr>
        <p:xfrm>
          <a:off x="457200" y="1481138"/>
          <a:ext cx="8229596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399"/>
                <a:gridCol w="2057399"/>
                <a:gridCol w="2057399"/>
                <a:gridCol w="20573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Miasto i Gmina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Powierzchnia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Liczba ludności:                                                                  ogółem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  miastach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Gmina Brodnica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95,86 km</a:t>
                      </a:r>
                      <a:r>
                        <a:rPr lang="pl-PL" sz="1800" b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4,8 tys.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 i G Książ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147,90 km</a:t>
                      </a:r>
                      <a:r>
                        <a:rPr lang="pl-PL" sz="1800" b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8,5 tys.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 tys.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 i G Dolsk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124,50 km</a:t>
                      </a:r>
                      <a:r>
                        <a:rPr lang="pl-PL" sz="1800" b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5,9 tys.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 tys.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 i G Śrem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205,90 km</a:t>
                      </a:r>
                      <a:r>
                        <a:rPr lang="pl-PL" sz="1800" b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41,8 tys.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29,8 tys.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Bezpieczeństwo </a:t>
            </a:r>
            <a:r>
              <a:rPr lang="pl-PL" dirty="0" smtClean="0"/>
              <a:t>przeciwpożarowe </a:t>
            </a:r>
            <a:br>
              <a:rPr lang="pl-PL" dirty="0" smtClean="0"/>
            </a:br>
            <a:r>
              <a:rPr lang="pl-PL" dirty="0" smtClean="0"/>
              <a:t>i przeciwpowodziowe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67544" y="3861048"/>
            <a:ext cx="8064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/>
              <a:t>Operacyjne zabezpieczenie powiatu śremskiego </a:t>
            </a:r>
            <a:r>
              <a:rPr lang="pl-PL" dirty="0"/>
              <a:t>stanowi głównie Komenda Powiatowa Państwowej Straży Pożarnej w Śremie kategorii „D” (39 strażaków systemu zmianowego </a:t>
            </a:r>
            <a:r>
              <a:rPr lang="pl-PL" dirty="0" smtClean="0"/>
              <a:t>i </a:t>
            </a:r>
            <a:r>
              <a:rPr lang="pl-PL" dirty="0"/>
              <a:t>8 strażaków systemu codziennego oraz 1 pracownika korpusu cywilnego) wraz z Jednostką Ratowniczo-Gaśniczą oraz 26 jednostek Ochotniczych Straży </a:t>
            </a:r>
            <a:r>
              <a:rPr lang="pl-PL" dirty="0" smtClean="0"/>
              <a:t>Pożarnych w tym 6 w KSRG, </a:t>
            </a:r>
            <a:r>
              <a:rPr lang="pl-PL" dirty="0"/>
              <a:t>które zostały </a:t>
            </a:r>
            <a:r>
              <a:rPr lang="pl-PL" dirty="0" smtClean="0"/>
              <a:t>powołane do </a:t>
            </a:r>
            <a:r>
              <a:rPr lang="pl-PL" dirty="0"/>
              <a:t>zwalczania pożarów i miejscowych zagrożeń oraz klęsk żywiołowych na terenie powiatu</a:t>
            </a:r>
            <a:r>
              <a:rPr lang="pl-PL" dirty="0" smtClean="0"/>
              <a:t>. </a:t>
            </a:r>
            <a:r>
              <a:rPr lang="pl-PL" dirty="0"/>
              <a:t>W stałej gotowości bojowej do wyjazdu pozostawało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8 </a:t>
            </a:r>
            <a:r>
              <a:rPr lang="pl-PL" dirty="0"/>
              <a:t>ratowników + 2 ratowników na dyżurach domowych.</a:t>
            </a:r>
          </a:p>
          <a:p>
            <a:endParaRPr lang="pl-PL" dirty="0"/>
          </a:p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82259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ymbol zastępczy zawartości 2"/>
          <p:cNvSpPr>
            <a:spLocks noGrp="1"/>
          </p:cNvSpPr>
          <p:nvPr>
            <p:ph idx="1"/>
          </p:nvPr>
        </p:nvSpPr>
        <p:spPr>
          <a:xfrm>
            <a:off x="463550" y="2854325"/>
            <a:ext cx="8686800" cy="45354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endParaRPr lang="pl-PL" altLang="pl-PL" sz="1600" b="1" dirty="0">
              <a:solidFill>
                <a:srgbClr val="C00000"/>
              </a:solidFill>
              <a:latin typeface="Showcard Gothic" panose="04020904020102020604" pitchFamily="82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pl-PL" altLang="pl-PL" dirty="0" smtClean="0"/>
          </a:p>
        </p:txBody>
      </p:sp>
      <p:sp>
        <p:nvSpPr>
          <p:cNvPr id="26627" name="Tytuł 1"/>
          <p:cNvSpPr>
            <a:spLocks noGrp="1"/>
          </p:cNvSpPr>
          <p:nvPr>
            <p:ph type="title"/>
          </p:nvPr>
        </p:nvSpPr>
        <p:spPr>
          <a:xfrm>
            <a:off x="812006" y="260648"/>
            <a:ext cx="7678737" cy="792163"/>
          </a:xfrm>
        </p:spPr>
        <p:txBody>
          <a:bodyPr>
            <a:noAutofit/>
          </a:bodyPr>
          <a:lstStyle/>
          <a:p>
            <a:pPr algn="ctr"/>
            <a:r>
              <a:rPr lang="pl-PL" sz="2400" dirty="0">
                <a:effectLst/>
              </a:rPr>
              <a:t>Bezpieczeństwo przeciwpożarowe </a:t>
            </a:r>
            <a:br>
              <a:rPr lang="pl-PL" sz="2400" dirty="0">
                <a:effectLst/>
              </a:rPr>
            </a:br>
            <a:r>
              <a:rPr lang="pl-PL" sz="2400" dirty="0">
                <a:effectLst/>
              </a:rPr>
              <a:t>i przeciwpowodziowe</a:t>
            </a:r>
            <a:endParaRPr lang="pl-PL" altLang="pl-PL" sz="2400" b="1" dirty="0" smtClean="0">
              <a:solidFill>
                <a:srgbClr val="FFFF00"/>
              </a:solidFill>
              <a:effectLst/>
            </a:endParaRPr>
          </a:p>
        </p:txBody>
      </p:sp>
      <p:sp>
        <p:nvSpPr>
          <p:cNvPr id="26628" name="Prostokąt 1"/>
          <p:cNvSpPr>
            <a:spLocks noChangeArrowheads="1"/>
          </p:cNvSpPr>
          <p:nvPr/>
        </p:nvSpPr>
        <p:spPr bwMode="auto">
          <a:xfrm>
            <a:off x="323850" y="1325563"/>
            <a:ext cx="86407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pl-PL" altLang="pl-PL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PREWENCJA  SPOŁECZNA – PROFILAKTYKA- AKCJE:</a:t>
            </a:r>
          </a:p>
          <a:p>
            <a:pPr algn="just" eaLnBrk="1" hangingPunct="1"/>
            <a:r>
              <a:rPr lang="pl-PL" altLang="pl-PL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”KRĘCI MNIE  BEZPIECZEŃSTWO”,</a:t>
            </a:r>
          </a:p>
        </p:txBody>
      </p:sp>
      <p:pic>
        <p:nvPicPr>
          <p:cNvPr id="26629" name="Picture 11" descr="D:\Users\User\Desktop\Nowy folder\mms_20180507_131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3081338"/>
            <a:ext cx="3743325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3" descr="D:\Users\User\Desktop\Nowy folder\IMG-20180530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29063"/>
            <a:ext cx="3529012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4" descr="D:\Users\User\Desktop\Nowy folder\mms_20180704_1241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1978025"/>
            <a:ext cx="3521075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5973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E:\odprawa\inne\IMG_20180907_125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04925"/>
            <a:ext cx="8686800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5"/>
          <p:cNvSpPr txBox="1">
            <a:spLocks/>
          </p:cNvSpPr>
          <p:nvPr/>
        </p:nvSpPr>
        <p:spPr>
          <a:xfrm>
            <a:off x="457200" y="155448"/>
            <a:ext cx="8686800" cy="987536"/>
          </a:xfrm>
          <a:prstGeom prst="rect">
            <a:avLst/>
          </a:prstGeom>
        </p:spPr>
        <p:txBody>
          <a:bodyPr rIns="4572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400" b="1" dirty="0"/>
              <a:t>Bezpieczeństwo przeciwpożarowe </a:t>
            </a:r>
            <a:br>
              <a:rPr lang="pl-PL" sz="2400" b="1" dirty="0"/>
            </a:br>
            <a:r>
              <a:rPr lang="pl-PL" sz="2400" b="1" dirty="0"/>
              <a:t>i przeciwpowodziowe</a:t>
            </a:r>
            <a:endParaRPr lang="pl-PL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29701" name="Prostokąt 4"/>
          <p:cNvSpPr>
            <a:spLocks noChangeArrowheads="1"/>
          </p:cNvSpPr>
          <p:nvPr/>
        </p:nvSpPr>
        <p:spPr bwMode="auto">
          <a:xfrm>
            <a:off x="1863725" y="4214813"/>
            <a:ext cx="68516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endParaRPr lang="pl-PL" altLang="pl-PL" b="1">
              <a:solidFill>
                <a:srgbClr val="FFFF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1" hangingPunct="1"/>
            <a:endParaRPr lang="pl-PL" altLang="pl-PL" b="1">
              <a:solidFill>
                <a:srgbClr val="FFFF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1" hangingPunct="1"/>
            <a:r>
              <a:rPr lang="pl-PL" altLang="pl-PL" b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Jednostka Ratowniczo - Gaśnicza prowadziła swoją działalność operacyjno–szkoleniową w roku 2018 na podstawie rocznego planu pracy, a w poszczególnych miesiącach na podstawie kwartalnych planów pracy.</a:t>
            </a:r>
            <a:endParaRPr lang="pl-PL" altLang="pl-PL" b="1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pl-PL" altLang="pl-PL" b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Główne kierunki i cele działania w roku 2018 zostały  zrealizowane.    </a:t>
            </a:r>
            <a:endParaRPr lang="pl-PL" altLang="pl-PL" b="1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849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 txBox="1">
            <a:spLocks/>
          </p:cNvSpPr>
          <p:nvPr/>
        </p:nvSpPr>
        <p:spPr>
          <a:xfrm>
            <a:off x="457200" y="155448"/>
            <a:ext cx="8686800" cy="987536"/>
          </a:xfrm>
          <a:prstGeom prst="rect">
            <a:avLst/>
          </a:prstGeom>
        </p:spPr>
        <p:txBody>
          <a:bodyPr rIns="4572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400" dirty="0"/>
              <a:t>Bezpieczeństwo przeciwpożarowe </a:t>
            </a:r>
            <a:br>
              <a:rPr lang="pl-PL" sz="2400" dirty="0"/>
            </a:br>
            <a:r>
              <a:rPr lang="pl-PL" sz="2400" dirty="0"/>
              <a:t>i przeciwpowodziowe</a:t>
            </a:r>
            <a:endParaRPr lang="pl-PL" sz="2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30724" name="Prostokąt 2"/>
          <p:cNvSpPr>
            <a:spLocks noChangeArrowheads="1"/>
          </p:cNvSpPr>
          <p:nvPr/>
        </p:nvSpPr>
        <p:spPr bwMode="auto">
          <a:xfrm>
            <a:off x="285720" y="1412875"/>
            <a:ext cx="8501122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pl-PL" altLang="pl-PL" b="1" dirty="0"/>
              <a:t>	W celu utrzymania minimalnych stanów osobowych strażacy JRG przepracowali dodatkowo 13850 godzin, przeliczając na jedną osobę 385 godzin w ciągu roku.</a:t>
            </a:r>
          </a:p>
          <a:p>
            <a:pPr algn="just"/>
            <a:r>
              <a:rPr lang="pl-PL" altLang="pl-PL" b="1" dirty="0"/>
              <a:t>	W 2018 roku strażacy jednostki ratowniczo-gaśniczej przeprowadzali naprawy własnego sprzętu oraz przygotowali sprzęt do corocznego przeglądu technicznego przeprowadzanego przez Komendę Wojewódzką  Państwowej Straży Pożarnej. Średnia ocena przyznana przez komisję to 5,25 w 6 stopniowej skali.   </a:t>
            </a:r>
          </a:p>
          <a:p>
            <a:endParaRPr lang="pl-PL" altLang="pl-PL" b="1" dirty="0"/>
          </a:p>
        </p:txBody>
      </p:sp>
      <p:pic>
        <p:nvPicPr>
          <p:cNvPr id="3072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824288"/>
            <a:ext cx="46910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817938"/>
            <a:ext cx="347345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1422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 txBox="1">
            <a:spLocks/>
          </p:cNvSpPr>
          <p:nvPr/>
        </p:nvSpPr>
        <p:spPr>
          <a:xfrm>
            <a:off x="457200" y="155448"/>
            <a:ext cx="8686800" cy="987536"/>
          </a:xfrm>
          <a:prstGeom prst="rect">
            <a:avLst/>
          </a:prstGeom>
        </p:spPr>
        <p:txBody>
          <a:bodyPr rIns="4572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400" dirty="0"/>
              <a:t>Bezpieczeństwo przeciwpożarowe </a:t>
            </a:r>
            <a:br>
              <a:rPr lang="pl-PL" sz="2400" dirty="0"/>
            </a:br>
            <a:r>
              <a:rPr lang="pl-PL" sz="2400" dirty="0"/>
              <a:t>i przeciwpowodziowe</a:t>
            </a:r>
            <a:endParaRPr lang="pl-PL" sz="2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33798" name="Prostokąt 2"/>
          <p:cNvSpPr>
            <a:spLocks noChangeArrowheads="1"/>
          </p:cNvSpPr>
          <p:nvPr/>
        </p:nvSpPr>
        <p:spPr bwMode="auto">
          <a:xfrm>
            <a:off x="4530725" y="1989138"/>
            <a:ext cx="4505325" cy="45243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pl-PL" altLang="pl-PL" b="1" dirty="0" smtClean="0"/>
          </a:p>
          <a:p>
            <a:pPr>
              <a:defRPr/>
            </a:pPr>
            <a:endParaRPr lang="pl-PL" altLang="pl-PL" b="1" dirty="0" smtClean="0"/>
          </a:p>
          <a:p>
            <a:pPr>
              <a:defRPr/>
            </a:pPr>
            <a:endParaRPr lang="pl-PL" altLang="pl-PL" b="1" dirty="0" smtClean="0"/>
          </a:p>
          <a:p>
            <a:pPr>
              <a:defRPr/>
            </a:pPr>
            <a:endParaRPr lang="pl-PL" altLang="pl-PL" b="1" dirty="0" smtClean="0"/>
          </a:p>
          <a:p>
            <a:pPr>
              <a:defRPr/>
            </a:pPr>
            <a:r>
              <a:rPr lang="pl-PL" altLang="pl-PL" b="1" dirty="0" smtClean="0"/>
              <a:t>Strażacy JRG w Śremie wyjeżdżali do akcji 551 razy z tego:</a:t>
            </a:r>
          </a:p>
          <a:p>
            <a:pPr>
              <a:defRPr/>
            </a:pPr>
            <a:endParaRPr lang="pl-PL" altLang="pl-PL" b="1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b="1" dirty="0" smtClean="0"/>
              <a:t>156 razy do pożarów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b="1" dirty="0" smtClean="0"/>
              <a:t>365 razy do miejscowych zagrożeń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b="1" dirty="0" smtClean="0"/>
              <a:t>21 razy poza teren powiatu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b="1" dirty="0" smtClean="0"/>
              <a:t>30 alarmy fałszywe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altLang="pl-PL" b="1" dirty="0"/>
          </a:p>
          <a:p>
            <a:pPr>
              <a:defRPr/>
            </a:pPr>
            <a:r>
              <a:rPr lang="pl-PL" altLang="pl-PL" b="1" dirty="0" smtClean="0"/>
              <a:t>To daje 58,5 % wszystkich wyjazdów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altLang="pl-PL" b="1" dirty="0" smtClean="0"/>
          </a:p>
          <a:p>
            <a:pPr>
              <a:defRPr/>
            </a:pPr>
            <a:endParaRPr lang="pl-PL" altLang="pl-PL" b="1" dirty="0" smtClean="0"/>
          </a:p>
          <a:p>
            <a:pPr>
              <a:defRPr/>
            </a:pPr>
            <a:endParaRPr lang="pl-PL" altLang="pl-PL" b="1" dirty="0" smtClean="0"/>
          </a:p>
        </p:txBody>
      </p:sp>
      <p:pic>
        <p:nvPicPr>
          <p:cNvPr id="31749" name="Picture 7" descr="E:\odprawa\inne\IMG_20181007_1403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143000"/>
            <a:ext cx="40894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545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 txBox="1">
            <a:spLocks/>
          </p:cNvSpPr>
          <p:nvPr/>
        </p:nvSpPr>
        <p:spPr>
          <a:xfrm>
            <a:off x="457200" y="155448"/>
            <a:ext cx="8686800" cy="987536"/>
          </a:xfrm>
          <a:prstGeom prst="rect">
            <a:avLst/>
          </a:prstGeom>
        </p:spPr>
        <p:txBody>
          <a:bodyPr rIns="4572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400" dirty="0"/>
              <a:t>Bezpieczeństwo przeciwpożarowe </a:t>
            </a:r>
            <a:br>
              <a:rPr lang="pl-PL" sz="2400" dirty="0"/>
            </a:br>
            <a:r>
              <a:rPr lang="pl-PL" sz="2400" dirty="0"/>
              <a:t>i przeciwpowodziowe</a:t>
            </a:r>
            <a:endParaRPr lang="pl-PL" sz="2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32772" name="Prostokąt 2"/>
          <p:cNvSpPr>
            <a:spLocks noChangeArrowheads="1"/>
          </p:cNvSpPr>
          <p:nvPr/>
        </p:nvSpPr>
        <p:spPr bwMode="auto">
          <a:xfrm>
            <a:off x="65088" y="4365625"/>
            <a:ext cx="90122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pl-PL" altLang="pl-PL" b="1" dirty="0"/>
              <a:t>Zrealizowane zostały ćwiczenia  z udziałem  jednostek Ochotniczych Straży Pożarnych. Ćwiczenia realizowano między innymi:</a:t>
            </a:r>
          </a:p>
          <a:p>
            <a:pPr algn="just"/>
            <a:r>
              <a:rPr lang="pl-PL" altLang="pl-PL" b="1" dirty="0"/>
              <a:t>- 13 czerwca - ćwiczenia pod kryptonimem „KRYZYS 18” w Szkole Podstawowej nr.1 im. Mikołaja Kopernika w Śremie. W ćwiczeniach brały udział : JRG, OSP, Policja, 6 batalion Chemiczny Sił Powietrznych, 6 batalion dowodzenia Sił Powietrznych oraz Gminny Zespół Zarządzania Kryzysowego w Śremie.</a:t>
            </a:r>
          </a:p>
          <a:p>
            <a:pPr algn="just"/>
            <a:r>
              <a:rPr lang="pl-PL" altLang="pl-PL" b="1" dirty="0"/>
              <a:t>- 23 sierpnia – ćwiczenia zdarzenie masowe w Ośrodku Szkoleniowym Włościejewki  - atak terrorystyczny na grupę młodzieży.</a:t>
            </a:r>
          </a:p>
        </p:txBody>
      </p:sp>
      <p:pic>
        <p:nvPicPr>
          <p:cNvPr id="3277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85913"/>
            <a:ext cx="4992688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198688"/>
            <a:ext cx="3443288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4588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 txBox="1">
            <a:spLocks/>
          </p:cNvSpPr>
          <p:nvPr/>
        </p:nvSpPr>
        <p:spPr>
          <a:xfrm>
            <a:off x="457200" y="155448"/>
            <a:ext cx="8686800" cy="987536"/>
          </a:xfrm>
          <a:prstGeom prst="rect">
            <a:avLst/>
          </a:prstGeom>
        </p:spPr>
        <p:txBody>
          <a:bodyPr rIns="4572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b="1" dirty="0">
                <a:latin typeface="+mj-lt"/>
                <a:ea typeface="+mj-ea"/>
                <a:cs typeface="+mj-cs"/>
              </a:rPr>
              <a:t>Jednostka ratowniczo – gaśnicza rok 2018</a:t>
            </a:r>
            <a:endParaRPr lang="pl-PL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33796" name="Rectangle 1"/>
          <p:cNvSpPr>
            <a:spLocks noChangeArrowheads="1"/>
          </p:cNvSpPr>
          <p:nvPr/>
        </p:nvSpPr>
        <p:spPr bwMode="auto">
          <a:xfrm>
            <a:off x="214313" y="3981450"/>
            <a:ext cx="87868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endParaRPr lang="pl-PL" altLang="pl-PL" sz="16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3797" name="pole tekstowe 1"/>
          <p:cNvSpPr txBox="1">
            <a:spLocks noChangeArrowheads="1"/>
          </p:cNvSpPr>
          <p:nvPr/>
        </p:nvSpPr>
        <p:spPr bwMode="auto">
          <a:xfrm>
            <a:off x="755650" y="2133600"/>
            <a:ext cx="7416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pl-PL" altLang="pl-PL"/>
          </a:p>
        </p:txBody>
      </p:sp>
      <p:sp>
        <p:nvSpPr>
          <p:cNvPr id="33798" name="pole tekstowe 2"/>
          <p:cNvSpPr txBox="1">
            <a:spLocks noChangeArrowheads="1"/>
          </p:cNvSpPr>
          <p:nvPr/>
        </p:nvSpPr>
        <p:spPr bwMode="auto">
          <a:xfrm>
            <a:off x="2195513" y="2924175"/>
            <a:ext cx="5329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pl-PL" altLang="pl-PL"/>
          </a:p>
        </p:txBody>
      </p:sp>
      <p:sp>
        <p:nvSpPr>
          <p:cNvPr id="33799" name="pole tekstowe 12"/>
          <p:cNvSpPr txBox="1">
            <a:spLocks noChangeArrowheads="1"/>
          </p:cNvSpPr>
          <p:nvPr/>
        </p:nvSpPr>
        <p:spPr bwMode="auto">
          <a:xfrm>
            <a:off x="2347913" y="3076575"/>
            <a:ext cx="5329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pl-PL" altLang="pl-PL"/>
          </a:p>
        </p:txBody>
      </p:sp>
      <p:pic>
        <p:nvPicPr>
          <p:cNvPr id="3380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246438"/>
            <a:ext cx="5327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Prostokąt 3"/>
          <p:cNvSpPr>
            <a:spLocks noChangeArrowheads="1"/>
          </p:cNvSpPr>
          <p:nvPr/>
        </p:nvSpPr>
        <p:spPr bwMode="auto">
          <a:xfrm>
            <a:off x="0" y="1285860"/>
            <a:ext cx="9504363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pl-PL" altLang="pl-PL" b="1" dirty="0"/>
          </a:p>
          <a:p>
            <a:r>
              <a:rPr lang="pl-PL" altLang="pl-PL" b="1" dirty="0"/>
              <a:t>Braliśmy także udział w ćwiczeniach :</a:t>
            </a:r>
          </a:p>
          <a:p>
            <a:r>
              <a:rPr lang="pl-PL" altLang="pl-PL" b="1" dirty="0"/>
              <a:t>- 14 września - ćwiczenia ewakuacyjne w Zespole Szkół Technicznych</a:t>
            </a:r>
          </a:p>
          <a:p>
            <a:r>
              <a:rPr lang="pl-PL" altLang="pl-PL" b="1" dirty="0"/>
              <a:t>- 13 września - ćwiczenia </a:t>
            </a:r>
            <a:r>
              <a:rPr lang="pl-PL" altLang="pl-PL" b="1" dirty="0" err="1"/>
              <a:t>SiS</a:t>
            </a:r>
            <a:r>
              <a:rPr lang="pl-PL" altLang="pl-PL" b="1" dirty="0"/>
              <a:t> należących do Kompanii Gaśniczej Wielkopolska 2.</a:t>
            </a:r>
          </a:p>
          <a:p>
            <a:r>
              <a:rPr lang="pl-PL" altLang="pl-PL" b="1" dirty="0"/>
              <a:t>- 2 października – ćwiczenia pod nazwą „Gazy 2018” oraz „Burza 2018”</a:t>
            </a:r>
          </a:p>
          <a:p>
            <a:r>
              <a:rPr lang="pl-PL" altLang="pl-PL" b="1" dirty="0"/>
              <a:t>- 3 października  -  ćwiczenia przeciwpożarowe w SP Bodzyniewo</a:t>
            </a:r>
          </a:p>
          <a:p>
            <a:r>
              <a:rPr lang="pl-PL" altLang="pl-PL" b="1" dirty="0"/>
              <a:t>- 7 listopada – ćwiczenia w 6 Batalionie Chemicznym Sił Powietrznych </a:t>
            </a:r>
          </a:p>
          <a:p>
            <a:r>
              <a:rPr lang="pl-PL" altLang="pl-PL" b="1" dirty="0"/>
              <a:t>- 9 Listopada  - ćwiczenia w zakładzie „REHAU”</a:t>
            </a:r>
          </a:p>
          <a:p>
            <a:r>
              <a:rPr lang="pl-PL" altLang="pl-PL" b="1" dirty="0"/>
              <a:t> </a:t>
            </a:r>
          </a:p>
        </p:txBody>
      </p:sp>
      <p:pic>
        <p:nvPicPr>
          <p:cNvPr id="33802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910013"/>
            <a:ext cx="4394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81450"/>
            <a:ext cx="4548188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73050"/>
            <a:ext cx="722312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0432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 txBox="1">
            <a:spLocks/>
          </p:cNvSpPr>
          <p:nvPr/>
        </p:nvSpPr>
        <p:spPr>
          <a:xfrm>
            <a:off x="457200" y="101269"/>
            <a:ext cx="8686800" cy="987536"/>
          </a:xfrm>
          <a:prstGeom prst="rect">
            <a:avLst/>
          </a:prstGeom>
        </p:spPr>
        <p:txBody>
          <a:bodyPr rIns="4572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400" dirty="0"/>
              <a:t>Bezpieczeństwo przeciwpożarowe </a:t>
            </a:r>
            <a:br>
              <a:rPr lang="pl-PL" sz="2400" dirty="0"/>
            </a:br>
            <a:r>
              <a:rPr lang="pl-PL" sz="2400" dirty="0"/>
              <a:t>i przeciwpowodziowe</a:t>
            </a:r>
            <a:endParaRPr lang="pl-PL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4154488" y="3435350"/>
          <a:ext cx="1898650" cy="182880"/>
        </p:xfrm>
        <a:graphic>
          <a:graphicData uri="http://schemas.openxmlformats.org/drawingml/2006/table">
            <a:tbl>
              <a:tblPr/>
              <a:tblGrid>
                <a:gridCol w="1898650"/>
              </a:tblGrid>
              <a:tr h="1825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                                       </a:t>
                      </a:r>
                      <a:endParaRPr lang="pl-PL" sz="12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5" marR="6858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5846" name="Prostokąt 1"/>
          <p:cNvSpPr>
            <a:spLocks noChangeArrowheads="1"/>
          </p:cNvSpPr>
          <p:nvPr/>
        </p:nvSpPr>
        <p:spPr bwMode="auto">
          <a:xfrm>
            <a:off x="107950" y="1773238"/>
            <a:ext cx="8712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l-PL" altLang="pl-PL" b="1"/>
              <a:t> </a:t>
            </a:r>
          </a:p>
        </p:txBody>
      </p:sp>
      <p:sp>
        <p:nvSpPr>
          <p:cNvPr id="3" name="Prostokąt 2"/>
          <p:cNvSpPr/>
          <p:nvPr/>
        </p:nvSpPr>
        <p:spPr>
          <a:xfrm>
            <a:off x="107950" y="1628775"/>
            <a:ext cx="8837613" cy="50784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b="1" dirty="0"/>
              <a:t>W 2018 roku funkcjonariusze brali czynny udział w kampanii:</a:t>
            </a:r>
          </a:p>
          <a:p>
            <a:pPr>
              <a:defRPr/>
            </a:pPr>
            <a:r>
              <a:rPr lang="pl-PL" b="1" dirty="0"/>
              <a:t>- „Kręci mnie bezpieczeństwo”, </a:t>
            </a:r>
          </a:p>
          <a:p>
            <a:pPr>
              <a:defRPr/>
            </a:pPr>
            <a:r>
              <a:rPr lang="pl-PL" b="1" dirty="0"/>
              <a:t>- „Czujka na straży Twojego bezpieczeństwa”, </a:t>
            </a:r>
          </a:p>
          <a:p>
            <a:pPr>
              <a:defRPr/>
            </a:pPr>
            <a:r>
              <a:rPr lang="pl-PL" b="1" dirty="0"/>
              <a:t>- „Prewencja Społeczna”. </a:t>
            </a:r>
          </a:p>
          <a:p>
            <a:pPr marL="285750" indent="-285750">
              <a:buFontTx/>
              <a:buChar char="-"/>
              <a:defRPr/>
            </a:pPr>
            <a:endParaRPr lang="pl-PL" b="1" dirty="0"/>
          </a:p>
          <a:p>
            <a:pPr marL="285750" indent="-285750">
              <a:buFontTx/>
              <a:buChar char="-"/>
              <a:defRPr/>
            </a:pPr>
            <a:endParaRPr lang="pl-PL" b="1" dirty="0"/>
          </a:p>
          <a:p>
            <a:pPr marL="285750" indent="-285750">
              <a:buFontTx/>
              <a:buChar char="-"/>
              <a:defRPr/>
            </a:pPr>
            <a:endParaRPr lang="pl-PL" b="1" dirty="0"/>
          </a:p>
          <a:p>
            <a:pPr marL="285750" indent="-285750">
              <a:buFontTx/>
              <a:buChar char="-"/>
              <a:defRPr/>
            </a:pPr>
            <a:endParaRPr lang="pl-PL" b="1" dirty="0"/>
          </a:p>
          <a:p>
            <a:pPr marL="285750" indent="-285750">
              <a:buFontTx/>
              <a:buChar char="-"/>
              <a:defRPr/>
            </a:pPr>
            <a:endParaRPr lang="pl-PL" b="1" dirty="0"/>
          </a:p>
          <a:p>
            <a:pPr marL="285750" indent="-285750">
              <a:buFontTx/>
              <a:buChar char="-"/>
              <a:defRPr/>
            </a:pPr>
            <a:endParaRPr lang="pl-PL" b="1" dirty="0"/>
          </a:p>
          <a:p>
            <a:pPr marL="285750" indent="-285750">
              <a:buFontTx/>
              <a:buChar char="-"/>
              <a:defRPr/>
            </a:pPr>
            <a:endParaRPr lang="pl-PL" b="1" dirty="0"/>
          </a:p>
          <a:p>
            <a:pPr marL="285750" indent="-285750">
              <a:buFontTx/>
              <a:buChar char="-"/>
              <a:defRPr/>
            </a:pPr>
            <a:endParaRPr lang="pl-PL" b="1" dirty="0"/>
          </a:p>
          <a:p>
            <a:pPr algn="just">
              <a:defRPr/>
            </a:pPr>
            <a:r>
              <a:rPr lang="pl-PL" b="1" dirty="0"/>
              <a:t>Akcję promowane były w szkołach, ośrodkach wypoczynkowych, a także </a:t>
            </a:r>
            <a:br>
              <a:rPr lang="pl-PL" b="1" dirty="0"/>
            </a:br>
            <a:r>
              <a:rPr lang="pl-PL" b="1" dirty="0"/>
              <a:t>w siedzibie komendy gdzie z przyjemnością zapraszaliśmy dzieci ze szkół </a:t>
            </a:r>
            <a:br>
              <a:rPr lang="pl-PL" b="1" dirty="0"/>
            </a:br>
            <a:r>
              <a:rPr lang="pl-PL" b="1" dirty="0"/>
              <a:t>i przedszkoli. </a:t>
            </a:r>
          </a:p>
          <a:p>
            <a:pPr algn="just">
              <a:defRPr/>
            </a:pPr>
            <a:r>
              <a:rPr lang="pl-PL" b="1" dirty="0"/>
              <a:t>Dodatkowo w miesiącu grudniu podczas akcji przekazywania kalendarzy Państwowej Straży Pożarnej na 2019 rok strażacy odwiedzili 27 szkół, gdzie przeprowadzili pogawędkę nt. bezpieczeństwa oraz przekazali 75 kalendarzy. </a:t>
            </a:r>
          </a:p>
        </p:txBody>
      </p:sp>
      <p:pic>
        <p:nvPicPr>
          <p:cNvPr id="35848" name="Picture 2" descr="E:\odprawa\inne\DSC_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2835275"/>
            <a:ext cx="37465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3" descr="E:\odprawa\inne\IMG_20181012_1019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2462498"/>
            <a:ext cx="3330773" cy="249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056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Prostokąt 3"/>
          <p:cNvSpPr>
            <a:spLocks noChangeArrowheads="1"/>
          </p:cNvSpPr>
          <p:nvPr/>
        </p:nvSpPr>
        <p:spPr bwMode="auto">
          <a:xfrm>
            <a:off x="539553" y="214313"/>
            <a:ext cx="79208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Bezpieczeństwo </a:t>
            </a:r>
            <a:r>
              <a:rPr lang="pl-PL" sz="2400" dirty="0">
                <a:solidFill>
                  <a:schemeClr val="bg1"/>
                </a:solidFill>
              </a:rPr>
              <a:t>przeciwpożarowe </a:t>
            </a:r>
            <a:r>
              <a:rPr lang="pl-PL" sz="2400" dirty="0" smtClean="0">
                <a:solidFill>
                  <a:schemeClr val="bg1"/>
                </a:solidFill>
              </a:rPr>
              <a:t>i    przeciwpowodziowe</a:t>
            </a:r>
            <a:endParaRPr lang="pl-PL" altLang="pl-PL" sz="2400" b="1" dirty="0">
              <a:solidFill>
                <a:schemeClr val="bg1"/>
              </a:solidFill>
            </a:endParaRPr>
          </a:p>
        </p:txBody>
      </p:sp>
      <p:sp>
        <p:nvSpPr>
          <p:cNvPr id="53252" name="Rectangle 1"/>
          <p:cNvSpPr>
            <a:spLocks noChangeArrowheads="1"/>
          </p:cNvSpPr>
          <p:nvPr/>
        </p:nvSpPr>
        <p:spPr bwMode="auto">
          <a:xfrm>
            <a:off x="214313" y="2144266"/>
            <a:ext cx="864393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l-PL" altLang="pl-PL" sz="2800" dirty="0">
                <a:solidFill>
                  <a:schemeClr val="bg1"/>
                </a:solidFill>
                <a:cs typeface="Times New Roman" pitchFamily="18" charset="0"/>
              </a:rPr>
              <a:t>Komenda Powiatowa PSP w Śremie </a:t>
            </a:r>
          </a:p>
          <a:p>
            <a:pPr algn="ctr"/>
            <a:r>
              <a:rPr lang="pl-PL" altLang="pl-PL" sz="2800" dirty="0">
                <a:solidFill>
                  <a:schemeClr val="bg1"/>
                </a:solidFill>
                <a:cs typeface="Times New Roman" pitchFamily="18" charset="0"/>
              </a:rPr>
              <a:t>w 2018 roku w ramach</a:t>
            </a:r>
          </a:p>
          <a:p>
            <a:pPr algn="ctr"/>
            <a:r>
              <a:rPr lang="pl-PL" altLang="pl-PL" sz="28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pl-PL" altLang="pl-PL" sz="2800" dirty="0">
                <a:solidFill>
                  <a:schemeClr val="bg1"/>
                </a:solidFill>
              </a:rPr>
              <a:t>Fundusz</a:t>
            </a:r>
            <a:r>
              <a:rPr lang="pl-PL" altLang="pl-PL" sz="2800" dirty="0">
                <a:solidFill>
                  <a:schemeClr val="bg1"/>
                </a:solidFill>
                <a:cs typeface="Times New Roman" pitchFamily="18" charset="0"/>
              </a:rPr>
              <a:t>u</a:t>
            </a:r>
            <a:r>
              <a:rPr lang="pl-PL" altLang="pl-PL" sz="2800" dirty="0">
                <a:solidFill>
                  <a:schemeClr val="bg1"/>
                </a:solidFill>
              </a:rPr>
              <a:t> Wsparcia Państwowej Straży Pożarnej</a:t>
            </a:r>
          </a:p>
          <a:p>
            <a:pPr algn="ctr"/>
            <a:r>
              <a:rPr lang="pl-PL" altLang="pl-PL" sz="2800" dirty="0">
                <a:cs typeface="Times New Roman" pitchFamily="18" charset="0"/>
              </a:rPr>
              <a:t> </a:t>
            </a:r>
            <a:r>
              <a:rPr lang="pl-PL" altLang="pl-PL" sz="2800" dirty="0">
                <a:solidFill>
                  <a:srgbClr val="FF0000"/>
                </a:solidFill>
                <a:cs typeface="Times New Roman" pitchFamily="18" charset="0"/>
              </a:rPr>
              <a:t>otrzymała z </a:t>
            </a:r>
            <a:r>
              <a:rPr lang="pl-PL" altLang="pl-PL" sz="2800" dirty="0">
                <a:solidFill>
                  <a:srgbClr val="FF0000"/>
                </a:solidFill>
              </a:rPr>
              <a:t>środków budżetu powiatu</a:t>
            </a:r>
            <a:r>
              <a:rPr lang="pl-PL" altLang="pl-PL" sz="2800" dirty="0">
                <a:solidFill>
                  <a:srgbClr val="FF0000"/>
                </a:solidFill>
                <a:cs typeface="Times New Roman" pitchFamily="18" charset="0"/>
              </a:rPr>
              <a:t> śremskiego łączną kwotę brutto </a:t>
            </a:r>
          </a:p>
          <a:p>
            <a:pPr algn="ctr"/>
            <a:endParaRPr lang="pl-PL" altLang="pl-PL" sz="2800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r>
              <a:rPr lang="pl-PL" altLang="pl-PL" sz="2800" b="1" dirty="0">
                <a:solidFill>
                  <a:srgbClr val="FF0000"/>
                </a:solidFill>
                <a:cs typeface="Times New Roman" pitchFamily="18" charset="0"/>
              </a:rPr>
              <a:t>209.940,00 zł</a:t>
            </a:r>
            <a:r>
              <a:rPr lang="pl-PL" altLang="pl-PL" sz="2800" b="1" dirty="0">
                <a:cs typeface="Times New Roman" pitchFamily="18" charset="0"/>
              </a:rPr>
              <a:t> </a:t>
            </a:r>
          </a:p>
          <a:p>
            <a:pPr algn="ctr"/>
            <a:endParaRPr lang="pl-PL" altLang="pl-PL" sz="2800" dirty="0"/>
          </a:p>
        </p:txBody>
      </p:sp>
    </p:spTree>
    <p:extLst>
      <p:ext uri="{BB962C8B-B14F-4D97-AF65-F5344CB8AC3E}">
        <p14:creationId xmlns="" xmlns:p14="http://schemas.microsoft.com/office/powerpoint/2010/main" val="228822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Symbol zastępczy zawartości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3211694568"/>
              </p:ext>
            </p:extLst>
          </p:nvPr>
        </p:nvGraphicFramePr>
        <p:xfrm>
          <a:off x="1162050" y="2832100"/>
          <a:ext cx="7085013" cy="3175000"/>
        </p:xfrm>
        <a:graphic>
          <a:graphicData uri="http://schemas.openxmlformats.org/presentationml/2006/ole">
            <p:oleObj spid="_x0000_s2054" name="Worksheet" r:id="rId3" imgW="8905749" imgH="3991019" progId="Excel.Sheet.8">
              <p:embed/>
            </p:oleObj>
          </a:graphicData>
        </a:graphic>
      </p:graphicFrame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1252537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pl-PL" sz="2400" dirty="0">
                <a:solidFill>
                  <a:schemeClr val="bg1"/>
                </a:solidFill>
              </a:rPr>
              <a:t>Bezpieczeństwo przeciwpożarowe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i przeciwpowodziowe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200" b="1" dirty="0" smtClean="0">
                <a:solidFill>
                  <a:schemeClr val="bg1"/>
                </a:solidFill>
              </a:rPr>
              <a:t>Dotacja na zapewnienie gotowości </a:t>
            </a:r>
            <a:r>
              <a:rPr lang="pl-PL" sz="2200" b="1" dirty="0">
                <a:solidFill>
                  <a:schemeClr val="bg1"/>
                </a:solidFill>
              </a:rPr>
              <a:t>bojowej jednostki </a:t>
            </a:r>
            <a:br>
              <a:rPr lang="pl-PL" sz="2200" b="1" dirty="0">
                <a:solidFill>
                  <a:schemeClr val="bg1"/>
                </a:solidFill>
              </a:rPr>
            </a:br>
            <a:r>
              <a:rPr lang="pl-PL" sz="2200" b="1" dirty="0">
                <a:solidFill>
                  <a:schemeClr val="bg1"/>
                </a:solidFill>
              </a:rPr>
              <a:t>ochrony przeciwpożarowej włączonej </a:t>
            </a:r>
            <a:r>
              <a:rPr lang="pl-PL" sz="2200" b="0" dirty="0">
                <a:solidFill>
                  <a:schemeClr val="bg1"/>
                </a:solidFill>
                <a:effectLst/>
              </a:rPr>
              <a:t>do KSRG w 2018 roku</a:t>
            </a:r>
            <a:r>
              <a:rPr lang="pl-PL" sz="2200" b="1" dirty="0">
                <a:solidFill>
                  <a:schemeClr val="bg1"/>
                </a:solidFill>
              </a:rPr>
              <a:t/>
            </a:r>
            <a:br>
              <a:rPr lang="pl-PL" sz="2200" b="1" dirty="0">
                <a:solidFill>
                  <a:schemeClr val="bg1"/>
                </a:solidFill>
              </a:rPr>
            </a:br>
            <a:r>
              <a:rPr lang="pl-PL" sz="2200" b="1" dirty="0" smtClean="0">
                <a:solidFill>
                  <a:schemeClr val="bg1"/>
                </a:solidFill>
              </a:rPr>
              <a:t/>
            </a:r>
            <a:br>
              <a:rPr lang="pl-PL" sz="2200" b="1" dirty="0" smtClean="0">
                <a:solidFill>
                  <a:schemeClr val="bg1"/>
                </a:solidFill>
              </a:rPr>
            </a:br>
            <a:endParaRPr lang="pl-PL" sz="2200" b="1" dirty="0"/>
          </a:p>
        </p:txBody>
      </p:sp>
      <p:sp>
        <p:nvSpPr>
          <p:cNvPr id="5125" name="pole tekstowe 1"/>
          <p:cNvSpPr txBox="1">
            <a:spLocks noChangeArrowheads="1"/>
          </p:cNvSpPr>
          <p:nvPr/>
        </p:nvSpPr>
        <p:spPr bwMode="auto">
          <a:xfrm>
            <a:off x="971550" y="6237288"/>
            <a:ext cx="7704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pl-PL" altLang="pl-PL"/>
          </a:p>
        </p:txBody>
      </p:sp>
      <p:sp>
        <p:nvSpPr>
          <p:cNvPr id="5126" name="pole tekstowe 2"/>
          <p:cNvSpPr txBox="1">
            <a:spLocks noChangeArrowheads="1"/>
          </p:cNvSpPr>
          <p:nvPr/>
        </p:nvSpPr>
        <p:spPr bwMode="auto">
          <a:xfrm>
            <a:off x="887413" y="6099175"/>
            <a:ext cx="787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l-PL" altLang="pl-PL" b="1" dirty="0">
                <a:solidFill>
                  <a:srgbClr val="FF0000"/>
                </a:solidFill>
              </a:rPr>
              <a:t>Łączna dotacja KSRG 37.730 zł w tym na remont strażnic 17.000  zł</a:t>
            </a:r>
          </a:p>
          <a:p>
            <a:endParaRPr lang="pl-PL" altLang="pl-PL" dirty="0"/>
          </a:p>
        </p:txBody>
      </p:sp>
    </p:spTree>
    <p:extLst>
      <p:ext uri="{BB962C8B-B14F-4D97-AF65-F5344CB8AC3E}">
        <p14:creationId xmlns="" xmlns:p14="http://schemas.microsoft.com/office/powerpoint/2010/main" val="305576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Symbol zastępczy zawartości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2744734886"/>
              </p:ext>
            </p:extLst>
          </p:nvPr>
        </p:nvGraphicFramePr>
        <p:xfrm>
          <a:off x="142875" y="2857500"/>
          <a:ext cx="8677597" cy="3811860"/>
        </p:xfrm>
        <a:graphic>
          <a:graphicData uri="http://schemas.openxmlformats.org/presentationml/2006/ole">
            <p:oleObj spid="_x0000_s3078" name="Wykres" r:id="rId3" imgW="8267689" imgH="3629070" progId="Excel.Sheet.8">
              <p:embed/>
            </p:oleObj>
          </a:graphicData>
        </a:graphic>
      </p:graphicFrame>
      <p:sp>
        <p:nvSpPr>
          <p:cNvPr id="6147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altLang="pl-PL" sz="2700" dirty="0" smtClean="0">
                <a:solidFill>
                  <a:schemeClr val="bg1"/>
                </a:solidFill>
              </a:rPr>
              <a:t>Bezpieczeństwo przeciwpożarowe </a:t>
            </a:r>
            <a:br>
              <a:rPr lang="pl-PL" altLang="pl-PL" sz="2700" dirty="0" smtClean="0">
                <a:solidFill>
                  <a:schemeClr val="bg1"/>
                </a:solidFill>
              </a:rPr>
            </a:br>
            <a:r>
              <a:rPr lang="pl-PL" altLang="pl-PL" sz="2700" dirty="0" smtClean="0">
                <a:solidFill>
                  <a:schemeClr val="bg1"/>
                </a:solidFill>
              </a:rPr>
              <a:t>i przeciwpowodziowe</a:t>
            </a:r>
            <a:r>
              <a:rPr lang="pl-PL" altLang="pl-PL" sz="2000" dirty="0" smtClean="0">
                <a:solidFill>
                  <a:schemeClr val="bg1"/>
                </a:solidFill>
              </a:rPr>
              <a:t/>
            </a:r>
            <a:br>
              <a:rPr lang="pl-PL" altLang="pl-PL" sz="2000" dirty="0" smtClean="0">
                <a:solidFill>
                  <a:schemeClr val="bg1"/>
                </a:solidFill>
              </a:rPr>
            </a:br>
            <a:r>
              <a:rPr lang="pl-PL" altLang="pl-PL" sz="2000" dirty="0">
                <a:solidFill>
                  <a:schemeClr val="bg1"/>
                </a:solidFill>
              </a:rPr>
              <a:t/>
            </a:r>
            <a:br>
              <a:rPr lang="pl-PL" altLang="pl-PL" sz="2000" dirty="0">
                <a:solidFill>
                  <a:schemeClr val="bg1"/>
                </a:solidFill>
              </a:rPr>
            </a:br>
            <a:r>
              <a:rPr lang="pl-PL" altLang="pl-PL" sz="2000" dirty="0">
                <a:solidFill>
                  <a:schemeClr val="bg1"/>
                </a:solidFill>
              </a:rPr>
              <a:t>Dotacja  MSWiA na przygotowanie jednostek OSP </a:t>
            </a:r>
            <a:br>
              <a:rPr lang="pl-PL" altLang="pl-PL" sz="2000" dirty="0">
                <a:solidFill>
                  <a:schemeClr val="bg1"/>
                </a:solidFill>
              </a:rPr>
            </a:br>
            <a:r>
              <a:rPr lang="pl-PL" altLang="pl-PL" sz="2000" dirty="0">
                <a:solidFill>
                  <a:schemeClr val="bg1"/>
                </a:solidFill>
              </a:rPr>
              <a:t>do działań ratowniczo-gaśniczych w 2018 roku</a:t>
            </a:r>
            <a:r>
              <a:rPr lang="pl-PL" altLang="pl-PL" sz="2000" dirty="0" smtClean="0"/>
              <a:t/>
            </a:r>
            <a:br>
              <a:rPr lang="pl-PL" altLang="pl-PL" sz="2000" dirty="0" smtClean="0"/>
            </a:br>
            <a:endParaRPr lang="pl-PL" altLang="pl-PL" sz="2000" dirty="0" smtClean="0"/>
          </a:p>
        </p:txBody>
      </p:sp>
      <p:sp>
        <p:nvSpPr>
          <p:cNvPr id="6148" name="pole tekstowe 6"/>
          <p:cNvSpPr txBox="1">
            <a:spLocks noChangeArrowheads="1"/>
          </p:cNvSpPr>
          <p:nvPr/>
        </p:nvSpPr>
        <p:spPr bwMode="auto">
          <a:xfrm>
            <a:off x="142875" y="1857375"/>
            <a:ext cx="8429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l-PL" altLang="pl-PL" b="1" dirty="0">
                <a:solidFill>
                  <a:srgbClr val="FF0000"/>
                </a:solidFill>
              </a:rPr>
              <a:t>Dotacja  MSWiA na 2018 rok wyniosła   58.500 zł </a:t>
            </a:r>
          </a:p>
          <a:p>
            <a:r>
              <a:rPr lang="pl-PL" altLang="pl-PL" b="1" dirty="0">
                <a:solidFill>
                  <a:srgbClr val="FF0000"/>
                </a:solidFill>
              </a:rPr>
              <a:t>w tym :  16.200 zł na remont  w OSP Chwałkowo Kościelne</a:t>
            </a:r>
          </a:p>
          <a:p>
            <a:r>
              <a:rPr lang="pl-PL" altLang="pl-PL" b="1" dirty="0">
                <a:solidFill>
                  <a:srgbClr val="FF0000"/>
                </a:solidFill>
              </a:rPr>
              <a:t>              29.400 zł na wydatki inwestycyjne w OSP Niesłabin i OSP Śrem</a:t>
            </a:r>
          </a:p>
        </p:txBody>
      </p:sp>
    </p:spTree>
    <p:extLst>
      <p:ext uri="{BB962C8B-B14F-4D97-AF65-F5344CB8AC3E}">
        <p14:creationId xmlns="" xmlns:p14="http://schemas.microsoft.com/office/powerpoint/2010/main" val="92856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 smtClean="0">
                <a:solidFill>
                  <a:srgbClr val="FF0000"/>
                </a:solidFill>
              </a:rPr>
              <a:t>SIŁY I ŚRODKI NA WYPOSAŻENIU JEDNOSTKI RATOWNICZO - GASNICZEJ w ŚREMIE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GBA 2,5/25 </a:t>
            </a:r>
            <a:r>
              <a:rPr lang="pl-PL" sz="2400" dirty="0"/>
              <a:t>RENAULT </a:t>
            </a:r>
            <a:r>
              <a:rPr lang="pl-PL" sz="2400" dirty="0" smtClean="0"/>
              <a:t>(MIDLUM</a:t>
            </a:r>
            <a:r>
              <a:rPr lang="pl-PL" sz="2400" dirty="0"/>
              <a:t>) </a:t>
            </a:r>
            <a:r>
              <a:rPr lang="pl-PL" sz="2400" b="1" dirty="0"/>
              <a:t>rok produkcji 2010 </a:t>
            </a:r>
            <a:endParaRPr lang="pl-PL" sz="24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/>
              <a:t>GCBA 9,5/50 </a:t>
            </a:r>
            <a:r>
              <a:rPr lang="pl-PL" sz="2400" dirty="0" smtClean="0"/>
              <a:t> </a:t>
            </a:r>
            <a:r>
              <a:rPr lang="pl-PL" sz="2400" dirty="0"/>
              <a:t>MAN </a:t>
            </a:r>
            <a:r>
              <a:rPr lang="pl-PL" sz="2400" b="1" dirty="0"/>
              <a:t>rok produkcji 2014 </a:t>
            </a:r>
            <a:endParaRPr lang="pl-PL" sz="24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err="1" smtClean="0"/>
              <a:t>SLRt</a:t>
            </a:r>
            <a:r>
              <a:rPr lang="pl-PL" sz="2400" dirty="0" smtClean="0"/>
              <a:t> IVECO DAILY </a:t>
            </a:r>
            <a:r>
              <a:rPr lang="pl-PL" sz="2400" b="1" dirty="0" smtClean="0"/>
              <a:t>rok produkcji 2013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smtClean="0"/>
              <a:t>SH 25 BUMAR </a:t>
            </a:r>
            <a:r>
              <a:rPr lang="pl-PL" sz="2400" b="1" dirty="0" smtClean="0"/>
              <a:t>rok produkcji 2007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err="1" smtClean="0"/>
              <a:t>SLRr</a:t>
            </a:r>
            <a:r>
              <a:rPr lang="pl-PL" sz="2400" dirty="0" smtClean="0"/>
              <a:t> </a:t>
            </a:r>
            <a:r>
              <a:rPr lang="pl-PL" sz="2400" dirty="0"/>
              <a:t>MITSUBISHI </a:t>
            </a:r>
            <a:r>
              <a:rPr lang="pl-PL" sz="2400" dirty="0" smtClean="0"/>
              <a:t>L200 rok </a:t>
            </a:r>
            <a:r>
              <a:rPr lang="pl-PL" sz="2400" b="1" dirty="0" smtClean="0"/>
              <a:t>produkcji 2008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err="1" smtClean="0"/>
              <a:t>SLOp</a:t>
            </a:r>
            <a:r>
              <a:rPr lang="pl-PL" sz="2400" dirty="0" smtClean="0"/>
              <a:t> OPEL ASTRA </a:t>
            </a:r>
            <a:r>
              <a:rPr lang="pl-PL" sz="2400" b="1" dirty="0" smtClean="0"/>
              <a:t>rok produkcji 2001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 err="1" smtClean="0"/>
              <a:t>SLKw</a:t>
            </a:r>
            <a:r>
              <a:rPr lang="pl-PL" sz="2400" dirty="0" smtClean="0"/>
              <a:t> CITROEN BERLINGO </a:t>
            </a:r>
            <a:r>
              <a:rPr lang="pl-PL" sz="2400" b="1" dirty="0" smtClean="0"/>
              <a:t>rok produkcji 2008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/>
              <a:t>MIKROBUS - Bus </a:t>
            </a:r>
            <a:r>
              <a:rPr lang="pl-PL" sz="2400" dirty="0" smtClean="0"/>
              <a:t>VW </a:t>
            </a:r>
            <a:r>
              <a:rPr lang="pl-PL" sz="2400" dirty="0"/>
              <a:t>(T5) </a:t>
            </a:r>
            <a:r>
              <a:rPr lang="pl-PL" sz="2400" b="1" dirty="0"/>
              <a:t>rok produkcji 2013</a:t>
            </a:r>
            <a:endParaRPr lang="pl-PL" sz="2400" b="1" dirty="0" smtClean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Bezpieczeństwo przeciwpożarowe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przeciwpowodziowe</a:t>
            </a:r>
          </a:p>
        </p:txBody>
      </p:sp>
    </p:spTree>
    <p:extLst>
      <p:ext uri="{BB962C8B-B14F-4D97-AF65-F5344CB8AC3E}">
        <p14:creationId xmlns="" xmlns:p14="http://schemas.microsoft.com/office/powerpoint/2010/main" val="231015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34" y="1844824"/>
            <a:ext cx="8013155" cy="128738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7592" name="Tytuł 10"/>
          <p:cNvSpPr>
            <a:spLocks noGrp="1"/>
          </p:cNvSpPr>
          <p:nvPr>
            <p:ph type="title"/>
          </p:nvPr>
        </p:nvSpPr>
        <p:spPr>
          <a:xfrm>
            <a:off x="354012" y="116632"/>
            <a:ext cx="8229600" cy="1500188"/>
          </a:xfrm>
        </p:spPr>
        <p:txBody>
          <a:bodyPr>
            <a:normAutofit/>
          </a:bodyPr>
          <a:lstStyle/>
          <a:p>
            <a:pPr algn="ctr"/>
            <a:r>
              <a:rPr lang="pl-PL" altLang="pl-PL" sz="2400" dirty="0">
                <a:solidFill>
                  <a:schemeClr val="bg1"/>
                </a:solidFill>
              </a:rPr>
              <a:t>Bezpieczeństwo przeciwpożarowe </a:t>
            </a:r>
            <a:r>
              <a:rPr lang="pl-PL" altLang="pl-PL" sz="2400" dirty="0" smtClean="0">
                <a:solidFill>
                  <a:schemeClr val="bg1"/>
                </a:solidFill>
              </a:rPr>
              <a:t/>
            </a:r>
            <a:br>
              <a:rPr lang="pl-PL" altLang="pl-PL" sz="2400" dirty="0" smtClean="0">
                <a:solidFill>
                  <a:schemeClr val="bg1"/>
                </a:solidFill>
              </a:rPr>
            </a:br>
            <a:r>
              <a:rPr lang="pl-PL" altLang="pl-PL" sz="2400" dirty="0" smtClean="0">
                <a:solidFill>
                  <a:schemeClr val="bg1"/>
                </a:solidFill>
              </a:rPr>
              <a:t>i </a:t>
            </a:r>
            <a:r>
              <a:rPr lang="pl-PL" altLang="pl-PL" sz="2400" dirty="0">
                <a:solidFill>
                  <a:schemeClr val="bg1"/>
                </a:solidFill>
              </a:rPr>
              <a:t>przeciwpowodziowe</a:t>
            </a:r>
            <a:endParaRPr lang="pl-PL" altLang="pl-PL" sz="2400" dirty="0" smtClean="0">
              <a:solidFill>
                <a:schemeClr val="bg1"/>
              </a:solidFill>
            </a:endParaRPr>
          </a:p>
        </p:txBody>
      </p:sp>
      <p:sp>
        <p:nvSpPr>
          <p:cNvPr id="67588" name="pole tekstowe 9"/>
          <p:cNvSpPr txBox="1">
            <a:spLocks noChangeArrowheads="1"/>
          </p:cNvSpPr>
          <p:nvPr/>
        </p:nvSpPr>
        <p:spPr bwMode="auto">
          <a:xfrm>
            <a:off x="3885698" y="2708920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l-PL" altLang="pl-PL" b="1" dirty="0">
                <a:solidFill>
                  <a:srgbClr val="FF0000"/>
                </a:solidFill>
              </a:rPr>
              <a:t>2018 r.</a:t>
            </a:r>
          </a:p>
        </p:txBody>
      </p:sp>
      <p:pic>
        <p:nvPicPr>
          <p:cNvPr id="67589" name="Picture 2" descr="H:\Budowa KP PSP Śrem\DSC_0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4984"/>
            <a:ext cx="6626225" cy="2786062"/>
          </a:xfrm>
          <a:prstGeom prst="rect">
            <a:avLst/>
          </a:prstGeom>
          <a:noFill/>
          <a:ln w="698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0" name="pole tekstowe 9"/>
          <p:cNvSpPr txBox="1">
            <a:spLocks noChangeArrowheads="1"/>
          </p:cNvSpPr>
          <p:nvPr/>
        </p:nvSpPr>
        <p:spPr bwMode="auto">
          <a:xfrm>
            <a:off x="4000500" y="4357688"/>
            <a:ext cx="936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l-PL" altLang="pl-PL" b="1">
                <a:solidFill>
                  <a:srgbClr val="FF0000"/>
                </a:solidFill>
              </a:rPr>
              <a:t>2011 r.</a:t>
            </a:r>
          </a:p>
        </p:txBody>
      </p:sp>
    </p:spTree>
    <p:extLst>
      <p:ext uri="{BB962C8B-B14F-4D97-AF65-F5344CB8AC3E}">
        <p14:creationId xmlns="" xmlns:p14="http://schemas.microsoft.com/office/powerpoint/2010/main" val="199435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285720" y="1714488"/>
            <a:ext cx="8736012" cy="2830512"/>
          </a:xfrm>
        </p:spPr>
        <p:txBody>
          <a:bodyPr/>
          <a:lstStyle/>
          <a:p>
            <a:pPr marL="0" indent="0">
              <a:buFont typeface="Symbol" pitchFamily="18" charset="2"/>
              <a:buNone/>
              <a:defRPr/>
            </a:pPr>
            <a:r>
              <a:rPr lang="pl-PL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Realizowano zadania związane z przestrzeganiem przepisów przeciwpożarowych. </a:t>
            </a:r>
            <a:r>
              <a:rPr lang="pl-PL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trakcie prowadzonych czynności kontrolno – rozpoznawczych  skontrolowano na terenie powiatu:</a:t>
            </a:r>
          </a:p>
          <a:p>
            <a:pPr marL="0" indent="0">
              <a:buFont typeface="Symbol" pitchFamily="18" charset="2"/>
              <a:buNone/>
              <a:defRPr/>
            </a:pPr>
            <a:r>
              <a:rPr lang="pl-P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 grupie obiektów użyteczności publicznej -  57 obiektów,  </a:t>
            </a:r>
          </a:p>
          <a:p>
            <a:pPr marL="0" indent="0">
              <a:buFont typeface="Symbol" pitchFamily="18" charset="2"/>
              <a:buNone/>
              <a:defRPr/>
            </a:pPr>
            <a:r>
              <a:rPr lang="pl-P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zamieszkania zbiorowego – 10 obiektów,</a:t>
            </a:r>
          </a:p>
          <a:p>
            <a:pPr marL="0" indent="0">
              <a:buFont typeface="Symbol" pitchFamily="18" charset="2"/>
              <a:buNone/>
              <a:defRPr/>
            </a:pPr>
            <a:r>
              <a:rPr lang="pl-P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produkcyjno</a:t>
            </a:r>
            <a:r>
              <a:rPr lang="pl-P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magazynowe -  40 obiektów,</a:t>
            </a:r>
          </a:p>
          <a:p>
            <a:pPr marL="0" indent="0">
              <a:buFont typeface="Symbol" pitchFamily="18" charset="2"/>
              <a:buNone/>
              <a:defRPr/>
            </a:pPr>
            <a:r>
              <a:rPr lang="pl-P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budynki mieszkalne – 2 obiekty</a:t>
            </a:r>
          </a:p>
          <a:p>
            <a:pPr marL="0" indent="0">
              <a:buFont typeface="Symbol" pitchFamily="18" charset="2"/>
              <a:buNone/>
              <a:defRPr/>
            </a:pPr>
            <a:r>
              <a:rPr lang="pl-P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lasy – 4 obiekty</a:t>
            </a:r>
          </a:p>
          <a:p>
            <a:pPr>
              <a:defRPr/>
            </a:pPr>
            <a:endParaRPr lang="pl-PL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ytuł 2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pl-PL" altLang="pl-PL" sz="2400" dirty="0">
                <a:effectLst/>
              </a:rPr>
              <a:t>Bezpieczeństwo przeciwpożarowe </a:t>
            </a:r>
            <a:r>
              <a:rPr lang="pl-PL" altLang="pl-PL" sz="2400" dirty="0" smtClean="0">
                <a:effectLst/>
              </a:rPr>
              <a:t/>
            </a:r>
            <a:br>
              <a:rPr lang="pl-PL" altLang="pl-PL" sz="2400" dirty="0" smtClean="0">
                <a:effectLst/>
              </a:rPr>
            </a:br>
            <a:r>
              <a:rPr lang="pl-PL" altLang="pl-PL" sz="2400" dirty="0" smtClean="0">
                <a:effectLst/>
              </a:rPr>
              <a:t>i </a:t>
            </a:r>
            <a:r>
              <a:rPr lang="pl-PL" altLang="pl-PL" sz="2400" dirty="0">
                <a:effectLst/>
              </a:rPr>
              <a:t>przeciwpowodziowe</a:t>
            </a:r>
            <a:r>
              <a:rPr lang="pl-PL" sz="2400" b="1" dirty="0">
                <a:solidFill>
                  <a:srgbClr val="FFC800"/>
                </a:solidFill>
                <a:effectLst/>
              </a:rPr>
              <a:t/>
            </a:r>
            <a:br>
              <a:rPr lang="pl-PL" sz="2400" b="1" dirty="0">
                <a:solidFill>
                  <a:srgbClr val="FFC800"/>
                </a:solidFill>
                <a:effectLst/>
              </a:rPr>
            </a:br>
            <a:endParaRPr lang="pl-PL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54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ymbol zastępczy zawartości 1"/>
          <p:cNvSpPr>
            <a:spLocks noGrp="1"/>
          </p:cNvSpPr>
          <p:nvPr>
            <p:ph idx="1"/>
          </p:nvPr>
        </p:nvSpPr>
        <p:spPr>
          <a:xfrm>
            <a:off x="214282" y="1428736"/>
            <a:ext cx="8593138" cy="4105275"/>
          </a:xfrm>
        </p:spPr>
        <p:txBody>
          <a:bodyPr/>
          <a:lstStyle/>
          <a:p>
            <a:pPr marL="0" indent="0">
              <a:buFont typeface="Symbol" pitchFamily="18" charset="2"/>
              <a:buNone/>
              <a:defRPr/>
            </a:pPr>
            <a:r>
              <a:rPr lang="pl-PL" altLang="pl-PL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Ogółem podjęto 113 czynności kontrolno - rozpoznawczych w których ujawniono 272  nieprawidłowości.</a:t>
            </a:r>
          </a:p>
          <a:p>
            <a:pPr marL="0" indent="0">
              <a:buFont typeface="Symbol" pitchFamily="18" charset="2"/>
              <a:buNone/>
              <a:defRPr/>
            </a:pPr>
            <a:r>
              <a:rPr lang="pl-PL" altLang="pl-PL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Wykazane nieprawidłowości dotyczyły najczęściej: 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pl-PL" altLang="pl-PL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braku lub niewłaściwego oznakowania kierunków ewakuacji,  urządzeń przeciwpożarowych i gaśnic,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pl-PL" altLang="pl-PL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niepoddawania przeglądom technicznym i czynnościom konserwacyjnym urządzeń przeciwpożarowych, w szczególności instalacji oświetlenia ewakuacyjnego </a:t>
            </a:r>
            <a:br>
              <a:rPr lang="pl-PL" altLang="pl-PL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pl-PL" altLang="pl-PL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i ppoż. wyłączników prądu,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pl-PL" altLang="pl-PL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niepoddawania okresowym kontrolom - w zakresie i częstotliwości wynikającej </a:t>
            </a:r>
            <a:br>
              <a:rPr lang="pl-PL" altLang="pl-PL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pl-PL" altLang="pl-PL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z prawa budowlanego, instalacji technicznych występujących w budynkach,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pl-PL" altLang="pl-PL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niewłaściwego nadzoru organizacyjnego w obiektach jak braki zapoznania pracowników z przepisami przeciwpożarowymi, nieaktualne instrukcje bezpieczeństwa pożarowego, brak ustaleń sposobów postępowania na wypadek pożaru,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pl-PL" altLang="pl-PL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niespełnienia wymaganych warunków </a:t>
            </a:r>
            <a:r>
              <a:rPr lang="pl-PL" altLang="pl-PL" sz="16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techniczno</a:t>
            </a:r>
            <a:r>
              <a:rPr lang="pl-PL" altLang="pl-PL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– budowlanych.</a:t>
            </a:r>
          </a:p>
          <a:p>
            <a:pPr marL="0" indent="0">
              <a:buFont typeface="Symbol" pitchFamily="18" charset="2"/>
              <a:buNone/>
              <a:defRPr/>
            </a:pPr>
            <a:endParaRPr lang="pl-PL" altLang="pl-PL" sz="16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ytuł 2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pl-PL" altLang="pl-PL" sz="2700" dirty="0">
                <a:effectLst/>
              </a:rPr>
              <a:t>Bezpieczeństwo przeciwpożarowe </a:t>
            </a:r>
            <a:r>
              <a:rPr lang="pl-PL" altLang="pl-PL" sz="2700" dirty="0" smtClean="0">
                <a:effectLst/>
              </a:rPr>
              <a:t/>
            </a:r>
            <a:br>
              <a:rPr lang="pl-PL" altLang="pl-PL" sz="2700" dirty="0" smtClean="0">
                <a:effectLst/>
              </a:rPr>
            </a:br>
            <a:r>
              <a:rPr lang="pl-PL" altLang="pl-PL" sz="2700" dirty="0" smtClean="0">
                <a:effectLst/>
              </a:rPr>
              <a:t>i </a:t>
            </a:r>
            <a:r>
              <a:rPr lang="pl-PL" altLang="pl-PL" sz="2700" dirty="0">
                <a:effectLst/>
              </a:rPr>
              <a:t>przeciwpowodziowe</a:t>
            </a:r>
            <a:r>
              <a:rPr lang="pl-PL" b="1" dirty="0">
                <a:solidFill>
                  <a:srgbClr val="FFC800"/>
                </a:solidFill>
              </a:rPr>
              <a:t/>
            </a:r>
            <a:br>
              <a:rPr lang="pl-PL" b="1" dirty="0">
                <a:solidFill>
                  <a:srgbClr val="FFC800"/>
                </a:solidFill>
              </a:rPr>
            </a:b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08211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ymbol zastępczy zawartości 1"/>
          <p:cNvSpPr>
            <a:spLocks noGrp="1"/>
          </p:cNvSpPr>
          <p:nvPr>
            <p:ph idx="1"/>
          </p:nvPr>
        </p:nvSpPr>
        <p:spPr>
          <a:xfrm>
            <a:off x="285720" y="1785926"/>
            <a:ext cx="8642350" cy="3451225"/>
          </a:xfrm>
        </p:spPr>
        <p:txBody>
          <a:bodyPr/>
          <a:lstStyle/>
          <a:p>
            <a:pPr marL="0" indent="0">
              <a:buFont typeface="Symbol" pitchFamily="18" charset="2"/>
              <a:buNone/>
              <a:defRPr/>
            </a:pPr>
            <a:r>
              <a:rPr lang="pl-PL" altLang="pl-PL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Na podstawie  przeprowadzonych działań kontrolnych, w celu usunięcia stwierdzonych nieprawidłowości przez zarządzających i użytkowników obiektów, podjęto w różnej formie stosowne postępowanie nadzorczo – egzekucyjne w ramach których:</a:t>
            </a:r>
          </a:p>
          <a:p>
            <a:pPr marL="0" indent="0">
              <a:buFont typeface="Symbol" pitchFamily="18" charset="2"/>
              <a:buNone/>
              <a:defRPr/>
            </a:pPr>
            <a:endParaRPr lang="pl-PL" altLang="pl-PL" sz="1600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pl-PL" altLang="pl-PL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wydano 39 decyzji, na które nie wpłynęło żadne odwołanie,</a:t>
            </a:r>
          </a:p>
          <a:p>
            <a:pPr marL="0" indent="0">
              <a:buClrTx/>
              <a:buFont typeface="Symbol" pitchFamily="18" charset="2"/>
              <a:buNone/>
              <a:defRPr/>
            </a:pPr>
            <a:endParaRPr lang="pl-PL" altLang="pl-PL" sz="16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pl-PL" altLang="pl-PL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wydano 28 opinii w zakresie spełnienia wymagań przeciwpożarowych,</a:t>
            </a:r>
          </a:p>
          <a:p>
            <a:pPr marL="0" indent="0">
              <a:buClrTx/>
              <a:buFont typeface="Symbol" pitchFamily="18" charset="2"/>
              <a:buNone/>
              <a:defRPr/>
            </a:pPr>
            <a:endParaRPr lang="pl-PL" altLang="pl-PL" sz="16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pl-PL" altLang="pl-PL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nadano 3 grzywny w celu przymuszenia.</a:t>
            </a:r>
          </a:p>
          <a:p>
            <a:pPr marL="0" indent="0">
              <a:buFont typeface="Symbol" pitchFamily="18" charset="2"/>
              <a:buNone/>
              <a:defRPr/>
            </a:pPr>
            <a:endParaRPr lang="pl-PL" altLang="pl-PL" sz="16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ytuł 2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pl-PL" altLang="pl-PL" sz="2700" dirty="0">
                <a:effectLst/>
              </a:rPr>
              <a:t>Bezpieczeństwo przeciwpożarowe </a:t>
            </a:r>
            <a:r>
              <a:rPr lang="pl-PL" altLang="pl-PL" sz="2700" dirty="0" smtClean="0">
                <a:effectLst/>
              </a:rPr>
              <a:t/>
            </a:r>
            <a:br>
              <a:rPr lang="pl-PL" altLang="pl-PL" sz="2700" dirty="0" smtClean="0">
                <a:effectLst/>
              </a:rPr>
            </a:br>
            <a:r>
              <a:rPr lang="pl-PL" altLang="pl-PL" sz="2700" dirty="0" smtClean="0">
                <a:effectLst/>
              </a:rPr>
              <a:t>i </a:t>
            </a:r>
            <a:r>
              <a:rPr lang="pl-PL" altLang="pl-PL" sz="2700" dirty="0">
                <a:effectLst/>
              </a:rPr>
              <a:t>przeciwpowodziowe</a:t>
            </a:r>
            <a:r>
              <a:rPr lang="pl-PL" b="1" dirty="0">
                <a:solidFill>
                  <a:srgbClr val="FFC800"/>
                </a:solidFill>
              </a:rPr>
              <a:t/>
            </a:r>
            <a:br>
              <a:rPr lang="pl-PL" b="1" dirty="0">
                <a:solidFill>
                  <a:srgbClr val="FFC800"/>
                </a:solidFill>
              </a:rPr>
            </a:b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949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sz="6600" dirty="0" smtClean="0"/>
          </a:p>
          <a:p>
            <a:pPr marL="0" indent="0" algn="ctr">
              <a:buNone/>
            </a:pPr>
            <a:r>
              <a:rPr lang="pl-PL" sz="6000" dirty="0" smtClean="0"/>
              <a:t>DZIĘKUJĘ ZA UWAGĘ</a:t>
            </a:r>
            <a:endParaRPr lang="pl-PL" sz="6000" dirty="0"/>
          </a:p>
        </p:txBody>
      </p:sp>
    </p:spTree>
    <p:extLst>
      <p:ext uri="{BB962C8B-B14F-4D97-AF65-F5344CB8AC3E}">
        <p14:creationId xmlns="" xmlns:p14="http://schemas.microsoft.com/office/powerpoint/2010/main" val="158692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45259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l-PL" sz="2400" dirty="0"/>
              <a:t>POMPA DUŻEJ WYDAJNOŚCI - </a:t>
            </a:r>
            <a:r>
              <a:rPr lang="pl-PL" sz="2400" dirty="0" smtClean="0"/>
              <a:t>ZP-680 </a:t>
            </a:r>
            <a:r>
              <a:rPr lang="pl-PL" sz="2400" b="1" dirty="0" smtClean="0"/>
              <a:t>rok produkcji 1998</a:t>
            </a:r>
          </a:p>
          <a:p>
            <a:pPr algn="just"/>
            <a:r>
              <a:rPr lang="pl-PL" sz="2400" dirty="0"/>
              <a:t>ŁÓDŹ Mp-7 </a:t>
            </a:r>
            <a:r>
              <a:rPr lang="pl-PL" sz="2400" dirty="0" smtClean="0"/>
              <a:t>OS. PARKER rok </a:t>
            </a:r>
            <a:r>
              <a:rPr lang="pl-PL" sz="2400" b="1" dirty="0" smtClean="0"/>
              <a:t>produkcji 1997</a:t>
            </a:r>
          </a:p>
          <a:p>
            <a:pPr algn="just"/>
            <a:r>
              <a:rPr lang="pl-PL" sz="2400" dirty="0"/>
              <a:t>ŁÓDŹ STRUMIENIOWA PŁASKODENNA 5/M-500 </a:t>
            </a:r>
            <a:r>
              <a:rPr lang="pl-PL" sz="2400" b="1" dirty="0" smtClean="0"/>
              <a:t>rok produkcji 2016</a:t>
            </a:r>
          </a:p>
          <a:p>
            <a:pPr lvl="0" algn="just"/>
            <a:r>
              <a:rPr lang="pl-PL" sz="2400" dirty="0"/>
              <a:t>PRZYCZEPA DEKONTAMINACYJNA </a:t>
            </a:r>
            <a:r>
              <a:rPr lang="pl-PL" sz="2400" dirty="0" smtClean="0"/>
              <a:t>Wiola </a:t>
            </a:r>
            <a:r>
              <a:rPr lang="pl-PL" sz="2400" dirty="0"/>
              <a:t>W-600 H </a:t>
            </a:r>
            <a:r>
              <a:rPr lang="pl-PL" sz="2400" b="1" dirty="0"/>
              <a:t>rok produkcji </a:t>
            </a:r>
            <a:r>
              <a:rPr lang="pl-PL" sz="2400" b="1" dirty="0" smtClean="0"/>
              <a:t>2012</a:t>
            </a:r>
          </a:p>
          <a:p>
            <a:pPr algn="just"/>
            <a:r>
              <a:rPr lang="pl-PL" sz="2400" dirty="0"/>
              <a:t>sprzęt hydrauliczny, zestaw poduszek pneumatycznych wysokiego i niskiego podnoszenia, poduszki uszczelniające, sprzęt burzący, ubrania gazoszczelne.</a:t>
            </a:r>
          </a:p>
          <a:p>
            <a:pPr lvl="0" algn="just"/>
            <a:r>
              <a:rPr lang="pl-PL" sz="2400" dirty="0" smtClean="0"/>
              <a:t>W Centralnym Odwodzie </a:t>
            </a:r>
            <a:r>
              <a:rPr lang="pl-PL" sz="2400" dirty="0"/>
              <a:t>O</a:t>
            </a:r>
            <a:r>
              <a:rPr lang="pl-PL" sz="2400" dirty="0" smtClean="0"/>
              <a:t>peracyjnym Kompanii Gaśniczej znajduje się </a:t>
            </a:r>
            <a:r>
              <a:rPr lang="pl-PL" sz="2400" b="1" dirty="0"/>
              <a:t>GCBA 9,5/60 + zespół pompowy ZP </a:t>
            </a:r>
            <a:r>
              <a:rPr lang="pl-PL" sz="2400" b="1" dirty="0" smtClean="0"/>
              <a:t>680</a:t>
            </a:r>
            <a:r>
              <a:rPr lang="pl-PL" sz="2400" dirty="0"/>
              <a:t> </a:t>
            </a:r>
            <a:r>
              <a:rPr lang="pl-PL" sz="2400" dirty="0" smtClean="0"/>
              <a:t>przewidziany do działań na terenie kraju jak również poza granicami Polski.</a:t>
            </a:r>
            <a:endParaRPr lang="pl-PL" sz="2400" dirty="0"/>
          </a:p>
          <a:p>
            <a:pPr algn="just"/>
            <a:endParaRPr lang="pl-PL" sz="2400" b="1" dirty="0"/>
          </a:p>
        </p:txBody>
      </p:sp>
    </p:spTree>
    <p:extLst>
      <p:ext uri="{BB962C8B-B14F-4D97-AF65-F5344CB8AC3E}">
        <p14:creationId xmlns="" xmlns:p14="http://schemas.microsoft.com/office/powerpoint/2010/main" val="47469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l-PL" b="1" dirty="0"/>
              <a:t>Jednostki OSP </a:t>
            </a:r>
            <a:r>
              <a:rPr lang="pl-PL" dirty="0"/>
              <a:t>posiadają w sumie </a:t>
            </a:r>
            <a:r>
              <a:rPr lang="pl-PL" b="1" dirty="0"/>
              <a:t>35 pojazdów </a:t>
            </a:r>
            <a:r>
              <a:rPr lang="pl-PL" dirty="0"/>
              <a:t>oraz </a:t>
            </a:r>
            <a:r>
              <a:rPr lang="pl-PL" dirty="0" smtClean="0"/>
              <a:t>specjalistyczny </a:t>
            </a:r>
            <a:r>
              <a:rPr lang="pl-PL" dirty="0"/>
              <a:t>sprzęt pożarniczy</a:t>
            </a:r>
            <a:r>
              <a:rPr lang="pl-PL" dirty="0" smtClean="0"/>
              <a:t>:</a:t>
            </a:r>
          </a:p>
          <a:p>
            <a:pPr lvl="0"/>
            <a:r>
              <a:rPr lang="pl-PL" dirty="0"/>
              <a:t>26 gaśniczych: 5 lekkich, 16 średnich, 4 ciężkie),</a:t>
            </a:r>
          </a:p>
          <a:p>
            <a:pPr lvl="0"/>
            <a:r>
              <a:rPr lang="pl-PL" dirty="0"/>
              <a:t>1 samochód specjalny: SD-30,</a:t>
            </a:r>
          </a:p>
          <a:p>
            <a:pPr lvl="0"/>
            <a:r>
              <a:rPr lang="pl-PL" dirty="0"/>
              <a:t>5 samochodów specjalnych ratownictwa technicznego,</a:t>
            </a:r>
          </a:p>
          <a:p>
            <a:pPr lvl="0"/>
            <a:r>
              <a:rPr lang="pl-PL" dirty="0"/>
              <a:t>1 samochód specjalny ratownictwa wodnego,</a:t>
            </a:r>
          </a:p>
          <a:p>
            <a:pPr lvl="0"/>
            <a:r>
              <a:rPr lang="pl-PL" dirty="0"/>
              <a:t>2 samochody specjalny operacyjno-rozpoznawczy,</a:t>
            </a:r>
          </a:p>
          <a:p>
            <a:pPr lvl="0"/>
            <a:r>
              <a:rPr lang="pl-PL" dirty="0"/>
              <a:t>1 samochód specjalny autobus</a:t>
            </a:r>
          </a:p>
          <a:p>
            <a:pPr lvl="0"/>
            <a:r>
              <a:rPr lang="pl-PL" dirty="0"/>
              <a:t>przenośne motopompy pożarnicze (Spec-</a:t>
            </a:r>
            <a:r>
              <a:rPr lang="pl-PL" dirty="0" err="1"/>
              <a:t>Poż</a:t>
            </a:r>
            <a:r>
              <a:rPr lang="pl-PL" dirty="0"/>
              <a:t>, PO-5) – 20 szt.</a:t>
            </a:r>
          </a:p>
          <a:p>
            <a:pPr lvl="0"/>
            <a:r>
              <a:rPr lang="pl-PL" dirty="0"/>
              <a:t>pompy pływające - 23 szt.</a:t>
            </a:r>
          </a:p>
          <a:p>
            <a:pPr lvl="0"/>
            <a:r>
              <a:rPr lang="pl-PL" dirty="0"/>
              <a:t>pompa szlamowe – 13 szt.</a:t>
            </a:r>
          </a:p>
          <a:p>
            <a:pPr lvl="0"/>
            <a:r>
              <a:rPr lang="pl-PL" dirty="0"/>
              <a:t>ratownicze narzędzia hydrauliczne (16 </a:t>
            </a:r>
            <a:r>
              <a:rPr lang="pl-PL" dirty="0" err="1"/>
              <a:t>kpl</a:t>
            </a:r>
            <a:r>
              <a:rPr lang="pl-PL" dirty="0"/>
              <a:t>.)</a:t>
            </a:r>
          </a:p>
          <a:p>
            <a:pPr lvl="0"/>
            <a:r>
              <a:rPr lang="pl-PL" dirty="0"/>
              <a:t>sprzęt   ratownictwa   wodnego    (1 ponton z napędem spalinowym -6 os.),</a:t>
            </a:r>
          </a:p>
          <a:p>
            <a:pPr lvl="0"/>
            <a:r>
              <a:rPr lang="pl-PL" dirty="0"/>
              <a:t>agregaty prądotwórcze i sprzęt oświetleniowy (39 </a:t>
            </a:r>
            <a:r>
              <a:rPr lang="pl-PL" dirty="0" err="1"/>
              <a:t>kpl</a:t>
            </a:r>
            <a:r>
              <a:rPr lang="pl-PL" dirty="0"/>
              <a:t>.),</a:t>
            </a:r>
          </a:p>
          <a:p>
            <a:pPr lvl="0"/>
            <a:r>
              <a:rPr lang="pl-PL" dirty="0"/>
              <a:t>zestawy do udzielania pomocy medycznej - łącznie: (23 </a:t>
            </a:r>
            <a:r>
              <a:rPr lang="pl-PL" dirty="0" err="1"/>
              <a:t>kpl</a:t>
            </a:r>
            <a:r>
              <a:rPr lang="pl-PL" dirty="0"/>
              <a:t>.), w tym:</a:t>
            </a:r>
          </a:p>
          <a:p>
            <a:pPr lvl="0"/>
            <a:r>
              <a:rPr lang="pl-PL" dirty="0"/>
              <a:t>piły do drewna (52 szt.),</a:t>
            </a:r>
          </a:p>
          <a:p>
            <a:pPr lvl="0"/>
            <a:r>
              <a:rPr lang="pl-PL" dirty="0"/>
              <a:t>piły do cięcia betonu i stali (9 szt.),</a:t>
            </a:r>
          </a:p>
          <a:p>
            <a:pPr lvl="0"/>
            <a:r>
              <a:rPr lang="pl-PL" dirty="0"/>
              <a:t>aparaty powietrzne nadciśnieniowe (40 </a:t>
            </a:r>
            <a:r>
              <a:rPr lang="pl-PL" dirty="0" err="1"/>
              <a:t>kpl</a:t>
            </a:r>
            <a:r>
              <a:rPr lang="pl-PL" dirty="0"/>
              <a:t>.), </a:t>
            </a:r>
          </a:p>
          <a:p>
            <a:pPr lvl="0"/>
            <a:r>
              <a:rPr lang="pl-PL" dirty="0"/>
              <a:t>wentylator oddymiający (8 szt.),</a:t>
            </a:r>
          </a:p>
          <a:p>
            <a:pPr lvl="0"/>
            <a:r>
              <a:rPr lang="pl-PL" dirty="0"/>
              <a:t>sanie lodowe wraz z wyposażeniem (6 </a:t>
            </a:r>
            <a:r>
              <a:rPr lang="pl-PL" dirty="0" err="1"/>
              <a:t>kpl</a:t>
            </a:r>
            <a:r>
              <a:rPr lang="pl-PL" dirty="0"/>
              <a:t>.) – wszystkie OSP włączone do KSRG</a:t>
            </a:r>
          </a:p>
          <a:p>
            <a:pPr lvl="0"/>
            <a:r>
              <a:rPr lang="pl-PL" dirty="0"/>
              <a:t>detektory gazowe (12 szt.)</a:t>
            </a:r>
          </a:p>
          <a:p>
            <a:pPr lvl="0"/>
            <a:r>
              <a:rPr lang="pl-PL" dirty="0"/>
              <a:t>detektory napięcia HOT STICK (8 szt.)</a:t>
            </a:r>
          </a:p>
          <a:p>
            <a:pPr lvl="0"/>
            <a:r>
              <a:rPr lang="pl-PL" dirty="0"/>
              <a:t>poduszki wysokociśnieniowe wraz z osprzętem (2 </a:t>
            </a:r>
            <a:r>
              <a:rPr lang="pl-PL" dirty="0" err="1"/>
              <a:t>kpl</a:t>
            </a:r>
            <a:r>
              <a:rPr lang="pl-PL" dirty="0"/>
              <a:t>.)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Bezpieczeństwo przeciwpożarowe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przeciwpowodziowe</a:t>
            </a:r>
          </a:p>
        </p:txBody>
      </p:sp>
    </p:spTree>
    <p:extLst>
      <p:ext uri="{BB962C8B-B14F-4D97-AF65-F5344CB8AC3E}">
        <p14:creationId xmlns="" xmlns:p14="http://schemas.microsoft.com/office/powerpoint/2010/main" val="311921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b="1" dirty="0" smtClean="0"/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endParaRPr lang="pl-PL" b="1" dirty="0" smtClean="0"/>
          </a:p>
          <a:p>
            <a:pPr marL="0" indent="0">
              <a:buNone/>
            </a:pPr>
            <a:r>
              <a:rPr lang="pl-PL" b="1" dirty="0" smtClean="0"/>
              <a:t>Wszystkie </a:t>
            </a:r>
            <a:r>
              <a:rPr lang="pl-PL" b="1" dirty="0"/>
              <a:t>jednostki OSP z KSRG posiadają</a:t>
            </a:r>
            <a:r>
              <a:rPr lang="pl-PL" dirty="0"/>
              <a:t> </a:t>
            </a:r>
            <a:r>
              <a:rPr lang="pl-PL" b="1" dirty="0"/>
              <a:t>hydrauliczny sprzęt </a:t>
            </a:r>
            <a:r>
              <a:rPr lang="pl-PL" b="1" dirty="0" smtClean="0"/>
              <a:t>ratowniczy</a:t>
            </a:r>
            <a:endParaRPr lang="pl-PL" dirty="0"/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Bezpieczeństwo przeciwpożarowe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przeciwpowodziowe</a:t>
            </a:r>
          </a:p>
        </p:txBody>
      </p:sp>
    </p:spTree>
    <p:extLst>
      <p:ext uri="{BB962C8B-B14F-4D97-AF65-F5344CB8AC3E}">
        <p14:creationId xmlns="" xmlns:p14="http://schemas.microsoft.com/office/powerpoint/2010/main" val="90393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Największe zagrożenie powodziowe występuje na terenie gmin Śrem i Książ Wlkp., gdzie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okresie podwyższonych stanów wody, zagrożenie to wywołuje rzeka Warta</a:t>
            </a:r>
            <a:r>
              <a:rPr lang="pl-PL" dirty="0" smtClean="0"/>
              <a:t>.</a:t>
            </a:r>
          </a:p>
          <a:p>
            <a:pPr marL="0" indent="0" algn="just">
              <a:buNone/>
            </a:pPr>
            <a:r>
              <a:rPr lang="pl-PL" dirty="0"/>
              <a:t>Zagrożenie powodziowe w ograniczonym zakresie występuje również na terenie gminy Dolsk, które mogą powodować kanały rzeki Obry, przepływającej przy granicy gminy Dolsk z jej południowej strony.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Bezpieczeństwo przeciwpożarowe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przeciwpowodziowe</a:t>
            </a:r>
          </a:p>
        </p:txBody>
      </p:sp>
    </p:spTree>
    <p:extLst>
      <p:ext uri="{BB962C8B-B14F-4D97-AF65-F5344CB8AC3E}">
        <p14:creationId xmlns="" xmlns:p14="http://schemas.microsoft.com/office/powerpoint/2010/main" val="428424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Niewielkie zagrożenie powodziowe występuje dla terenów gminy Brodnica, może ono być wywołane poziomem wody rzeki Warty oraz brakiem spływu - zwłaszcza kanału Szymanowo – </a:t>
            </a:r>
            <a:r>
              <a:rPr lang="pl-PL" dirty="0" err="1"/>
              <a:t>Grzybno</a:t>
            </a:r>
            <a:r>
              <a:rPr lang="pl-PL" dirty="0"/>
              <a:t>, co może powodować lokalne podtopienia.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Bezpieczeństwo przeciwpożarowe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przeciwpowodziowe</a:t>
            </a:r>
          </a:p>
        </p:txBody>
      </p:sp>
    </p:spTree>
    <p:extLst>
      <p:ext uri="{BB962C8B-B14F-4D97-AF65-F5344CB8AC3E}">
        <p14:creationId xmlns="" xmlns:p14="http://schemas.microsoft.com/office/powerpoint/2010/main" val="298206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2101</TotalTime>
  <Words>2979</Words>
  <Application>Microsoft Office PowerPoint</Application>
  <PresentationFormat>Pokaz na ekranie (4:3)</PresentationFormat>
  <Paragraphs>883</Paragraphs>
  <Slides>44</Slides>
  <Notes>2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44</vt:i4>
      </vt:variant>
    </vt:vector>
  </HeadingPairs>
  <TitlesOfParts>
    <vt:vector size="47" baseType="lpstr">
      <vt:lpstr>Hol</vt:lpstr>
      <vt:lpstr>Arkusz programu Microsoft Office Excel 97–2003</vt:lpstr>
      <vt:lpstr>Wykres</vt:lpstr>
      <vt:lpstr>Stan bezpieczeństwa przeciwpożarowego  i przeciwpowodziowego  na terenie powiatu śremskiego</vt:lpstr>
      <vt:lpstr>Bezpieczeństwo przeciwpożarowe  i przeciwpowodziowe</vt:lpstr>
      <vt:lpstr>Bezpieczeństwo przeciwpożarowe  i przeciwpowodziowe</vt:lpstr>
      <vt:lpstr>Bezpieczeństwo przeciwpożarowe  i przeciwpowodziowe</vt:lpstr>
      <vt:lpstr>Slajd 5</vt:lpstr>
      <vt:lpstr>Bezpieczeństwo przeciwpożarowe  i przeciwpowodziowe</vt:lpstr>
      <vt:lpstr>Bezpieczeństwo przeciwpożarowe  i przeciwpowodziowe</vt:lpstr>
      <vt:lpstr>Bezpieczeństwo przeciwpożarowe  i przeciwpowodziowe</vt:lpstr>
      <vt:lpstr>Bezpieczeństwo przeciwpożarowe  i przeciwpowodziowe</vt:lpstr>
      <vt:lpstr>Bezpieczeństwo przeciwpożarowe  i przeciwpowodziowe</vt:lpstr>
      <vt:lpstr>Slajd 11</vt:lpstr>
      <vt:lpstr>Bezpieczeństwo przeciwpożarowe  i przeciwpowodziowe</vt:lpstr>
      <vt:lpstr>Bezpieczeństwo przeciwpożarowe  i przeciwpowodziowe</vt:lpstr>
      <vt:lpstr>Bezpieczeństwo przeciwpożarowe  i przeciwpowodziowe</vt:lpstr>
      <vt:lpstr>Bezpieczeństwo przeciwpożarowe  i przeciwpowodziowe</vt:lpstr>
      <vt:lpstr>Bezpieczeństwo przeciwpożarowe  i przeciwpowodziowe</vt:lpstr>
      <vt:lpstr>Bezpieczeństwo przeciwpożarowe  i przeciwpowodziowe</vt:lpstr>
      <vt:lpstr>Bezpieczeństwo przeciwpożarowe  i przeciwpowodziowe</vt:lpstr>
      <vt:lpstr>Bezpieczeństwo przeciwpożarowe  i przeciwpowodziowe</vt:lpstr>
      <vt:lpstr>Bezpieczeństwo przeciwpożarowe  i przeciwpowodziowe</vt:lpstr>
      <vt:lpstr>Slajd 21</vt:lpstr>
      <vt:lpstr>Slajd 22</vt:lpstr>
      <vt:lpstr>Slajd 23</vt:lpstr>
      <vt:lpstr>Slajd 24</vt:lpstr>
      <vt:lpstr>Bezpieczeństwo przeciwpożarowe  i przeciwpowodziowe </vt:lpstr>
      <vt:lpstr> </vt:lpstr>
      <vt:lpstr>Bezpieczeństwo przeciwpożarowe  i przeciwpowodziowe</vt:lpstr>
      <vt:lpstr>Bezpieczeństwo przeciwpożarowe  i przeciwpowodziowe - szkolenia 2018 r.</vt:lpstr>
      <vt:lpstr>Bezpieczeństwo przeciwpożarowe  i przeciwpowodziowe</vt:lpstr>
      <vt:lpstr>Bezpieczeństwo przeciwpożarowe  i przeciwpowodziowe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Bezpieczeństwo przeciwpożarowe  i przeciwpowodziowe  Dotacja na zapewnienie gotowości bojowej jednostki  ochrony przeciwpożarowej włączonej do KSRG w 2018 roku  </vt:lpstr>
      <vt:lpstr>Bezpieczeństwo przeciwpożarowe  i przeciwpowodziowe  Dotacja  MSWiA na przygotowanie jednostek OSP  do działań ratowniczo-gaśniczych w 2018 roku </vt:lpstr>
      <vt:lpstr>Bezpieczeństwo przeciwpożarowe  i przeciwpowodziowe</vt:lpstr>
      <vt:lpstr>Bezpieczeństwo przeciwpożarowe  i przeciwpowodziowe </vt:lpstr>
      <vt:lpstr>Bezpieczeństwo przeciwpożarowe  i przeciwpowodziowe </vt:lpstr>
      <vt:lpstr>Bezpieczeństwo przeciwpożarowe  i przeciwpowodziowe </vt:lpstr>
      <vt:lpstr>Slajd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 bezpieczeństwa przeciwpożarowego i przeciwpowodziowego na terenie powiatu śremskiego</dc:title>
  <dc:creator>user</dc:creator>
  <cp:lastModifiedBy>Tomek</cp:lastModifiedBy>
  <cp:revision>196</cp:revision>
  <dcterms:created xsi:type="dcterms:W3CDTF">2019-04-15T08:02:52Z</dcterms:created>
  <dcterms:modified xsi:type="dcterms:W3CDTF">2019-04-23T18:06:32Z</dcterms:modified>
</cp:coreProperties>
</file>